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2" r:id="rId7"/>
    <p:sldId id="276" r:id="rId8"/>
    <p:sldId id="277" r:id="rId9"/>
    <p:sldId id="278" r:id="rId10"/>
    <p:sldId id="266" r:id="rId11"/>
    <p:sldId id="267" r:id="rId12"/>
    <p:sldId id="268" r:id="rId13"/>
    <p:sldId id="269" r:id="rId14"/>
    <p:sldId id="270" r:id="rId15"/>
    <p:sldId id="271" r:id="rId16"/>
    <p:sldId id="272" r:id="rId17"/>
    <p:sldId id="273" r:id="rId18"/>
    <p:sldId id="274" r:id="rId19"/>
    <p:sldId id="275" r:id="rId20"/>
    <p:sldId id="265"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dhyani, Ashwina" initials="DA" lastIdx="2" clrIdx="0">
    <p:extLst>
      <p:ext uri="{19B8F6BF-5375-455C-9EA6-DF929625EA0E}">
        <p15:presenceInfo xmlns:p15="http://schemas.microsoft.com/office/powerpoint/2012/main" userId="S-1-5-21-3078990980-3347233603-1420119910-78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354"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EA2C5-6F84-455A-B820-148BE45BCFB2}" type="datetimeFigureOut">
              <a:rPr lang="en-US" smtClean="0"/>
              <a:t>10/19/2016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DF6A06-17BB-4A65-A092-174DC262F1D1}" type="slidenum">
              <a:rPr lang="en-US" smtClean="0"/>
              <a:t>‹#›</a:t>
            </a:fld>
            <a:endParaRPr lang="en-US"/>
          </a:p>
        </p:txBody>
      </p:sp>
    </p:spTree>
    <p:extLst>
      <p:ext uri="{BB962C8B-B14F-4D97-AF65-F5344CB8AC3E}">
        <p14:creationId xmlns:p14="http://schemas.microsoft.com/office/powerpoint/2010/main" val="879711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background on how I started working with Oracle</a:t>
            </a:r>
          </a:p>
          <a:p>
            <a:r>
              <a:rPr lang="en-US" dirty="0" smtClean="0"/>
              <a:t>Why know</a:t>
            </a:r>
            <a:r>
              <a:rPr lang="en-US" baseline="0" dirty="0" smtClean="0"/>
              <a:t> how to code and work as functional analyst</a:t>
            </a:r>
            <a:endParaRPr lang="en-US" dirty="0" smtClean="0"/>
          </a:p>
          <a:p>
            <a:r>
              <a:rPr lang="en-US" dirty="0" smtClean="0"/>
              <a:t>Examples</a:t>
            </a:r>
            <a:r>
              <a:rPr lang="en-US" baseline="0" dirty="0" smtClean="0"/>
              <a:t> of organizations that use Oracle</a:t>
            </a:r>
          </a:p>
          <a:p>
            <a:r>
              <a:rPr lang="en-US" baseline="0" dirty="0" smtClean="0"/>
              <a:t>Career path for a business systems analyst in Oracle</a:t>
            </a:r>
            <a:endParaRPr lang="en-US" dirty="0"/>
          </a:p>
        </p:txBody>
      </p:sp>
      <p:sp>
        <p:nvSpPr>
          <p:cNvPr id="4" name="Slide Number Placeholder 3"/>
          <p:cNvSpPr>
            <a:spLocks noGrp="1"/>
          </p:cNvSpPr>
          <p:nvPr>
            <p:ph type="sldNum" sz="quarter" idx="10"/>
          </p:nvPr>
        </p:nvSpPr>
        <p:spPr/>
        <p:txBody>
          <a:bodyPr/>
          <a:lstStyle/>
          <a:p>
            <a:fld id="{BADF6A06-17BB-4A65-A092-174DC262F1D1}" type="slidenum">
              <a:rPr lang="en-US" smtClean="0"/>
              <a:t>4</a:t>
            </a:fld>
            <a:endParaRPr lang="en-US"/>
          </a:p>
        </p:txBody>
      </p:sp>
    </p:spTree>
    <p:extLst>
      <p:ext uri="{BB962C8B-B14F-4D97-AF65-F5344CB8AC3E}">
        <p14:creationId xmlns:p14="http://schemas.microsoft.com/office/powerpoint/2010/main" val="328851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1BEDE5-6CCC-483C-8FFB-304770E79B8F}" type="datetimeFigureOut">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1838307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1BEDE5-6CCC-483C-8FFB-304770E79B8F}" type="datetimeFigureOut">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1455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BEDE5-6CCC-483C-8FFB-304770E79B8F}" type="datetimeFigureOut">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403512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1BEDE5-6CCC-483C-8FFB-304770E79B8F}" type="datetimeFigureOut">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891500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1BEDE5-6CCC-483C-8FFB-304770E79B8F}" type="datetimeFigureOut">
              <a:rPr lang="en-US" smtClean="0"/>
              <a:t>10/19/2016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1706896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1BEDE5-6CCC-483C-8FFB-304770E79B8F}" type="datetimeFigureOut">
              <a:rPr lang="en-US" smtClean="0"/>
              <a:t>10/19/2016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1382948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1BEDE5-6CCC-483C-8FFB-304770E79B8F}" type="datetimeFigureOut">
              <a:rPr lang="en-US" smtClean="0"/>
              <a:t>10/19/2016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517323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1BEDE5-6CCC-483C-8FFB-304770E79B8F}" type="datetimeFigureOut">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16919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1BEDE5-6CCC-483C-8FFB-304770E79B8F}" type="datetimeFigureOut">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241228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1BEDE5-6CCC-483C-8FFB-304770E79B8F}" type="datetimeFigureOut">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374691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1BEDE5-6CCC-483C-8FFB-304770E79B8F}" type="datetimeFigureOut">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44C74-3EB2-4EEC-A4B1-EDD6F46F59D6}" type="slidenum">
              <a:rPr lang="en-US" smtClean="0"/>
              <a:t>‹#›</a:t>
            </a:fld>
            <a:endParaRPr lang="en-US"/>
          </a:p>
        </p:txBody>
      </p:sp>
    </p:spTree>
    <p:extLst>
      <p:ext uri="{BB962C8B-B14F-4D97-AF65-F5344CB8AC3E}">
        <p14:creationId xmlns:p14="http://schemas.microsoft.com/office/powerpoint/2010/main" val="2348816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Check">
          <a:fgClr>
            <a:schemeClr val="accent4">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1BEDE5-6CCC-483C-8FFB-304770E79B8F}" type="datetimeFigureOut">
              <a:rPr lang="en-US" smtClean="0"/>
              <a:t>10/19/2016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844C74-3EB2-4EEC-A4B1-EDD6F46F59D6}" type="slidenum">
              <a:rPr lang="en-US" smtClean="0"/>
              <a:t>‹#›</a:t>
            </a:fld>
            <a:endParaRPr lang="en-US"/>
          </a:p>
        </p:txBody>
      </p:sp>
    </p:spTree>
    <p:extLst>
      <p:ext uri="{BB962C8B-B14F-4D97-AF65-F5344CB8AC3E}">
        <p14:creationId xmlns:p14="http://schemas.microsoft.com/office/powerpoint/2010/main" val="3957064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tevenfeuersteinonplsql.blogspot.com/" TargetMode="External"/><Relationship Id="rId2" Type="http://schemas.openxmlformats.org/officeDocument/2006/relationships/hyperlink" Target="http://www.w3schools.com/" TargetMode="External"/><Relationship Id="rId1" Type="http://schemas.openxmlformats.org/officeDocument/2006/relationships/slideLayout" Target="../slideLayouts/slideLayout2.xml"/><Relationship Id="rId4" Type="http://schemas.openxmlformats.org/officeDocument/2006/relationships/hyperlink" Target="https://docs.oracle.com/cd/E10405_01/appdev.120/e10379/ss_oracle_compared.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b="1" dirty="0" smtClean="0"/>
              <a:t>Oracle SQL</a:t>
            </a:r>
            <a:endParaRPr lang="en-US" sz="9600" b="1" dirty="0"/>
          </a:p>
        </p:txBody>
      </p:sp>
    </p:spTree>
    <p:extLst>
      <p:ext uri="{BB962C8B-B14F-4D97-AF65-F5344CB8AC3E}">
        <p14:creationId xmlns:p14="http://schemas.microsoft.com/office/powerpoint/2010/main" val="1040316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Types of Database Languages</a:t>
            </a:r>
            <a:endParaRPr lang="en-US" sz="4800" b="1" dirty="0"/>
          </a:p>
        </p:txBody>
      </p:sp>
      <p:sp>
        <p:nvSpPr>
          <p:cNvPr id="3" name="Content Placeholder 2"/>
          <p:cNvSpPr>
            <a:spLocks noGrp="1"/>
          </p:cNvSpPr>
          <p:nvPr>
            <p:ph idx="1"/>
          </p:nvPr>
        </p:nvSpPr>
        <p:spPr/>
        <p:txBody>
          <a:bodyPr/>
          <a:lstStyle/>
          <a:p>
            <a:r>
              <a:rPr lang="en-US" dirty="0" smtClean="0"/>
              <a:t>Oracle SQL/ PL/SQL</a:t>
            </a:r>
          </a:p>
          <a:p>
            <a:r>
              <a:rPr lang="en-US" dirty="0" smtClean="0"/>
              <a:t>T-SQL – Microsoft SQL Server</a:t>
            </a:r>
          </a:p>
          <a:p>
            <a:r>
              <a:rPr lang="en-US" dirty="0" smtClean="0"/>
              <a:t>MySQL</a:t>
            </a:r>
          </a:p>
          <a:p>
            <a:r>
              <a:rPr lang="en-US" dirty="0" smtClean="0"/>
              <a:t>Watcom-SQL etc.</a:t>
            </a:r>
          </a:p>
        </p:txBody>
      </p:sp>
    </p:spTree>
    <p:extLst>
      <p:ext uri="{BB962C8B-B14F-4D97-AF65-F5344CB8AC3E}">
        <p14:creationId xmlns:p14="http://schemas.microsoft.com/office/powerpoint/2010/main" val="1363569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Types of SQL Statements</a:t>
            </a:r>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sz="2600" dirty="0" smtClean="0"/>
              <a:t>DDL – Data Definition Language; commands that define structures in a database. Ex: CREATE, ALTER and DROP schema objects</a:t>
            </a:r>
          </a:p>
          <a:p>
            <a:pPr lvl="1"/>
            <a:r>
              <a:rPr lang="en-US" sz="2200" dirty="0" smtClean="0"/>
              <a:t>CREATE TABLE table_name (column_name1 data_type(size) , column_name2 data_type (size))</a:t>
            </a:r>
          </a:p>
          <a:p>
            <a:pPr lvl="1"/>
            <a:endParaRPr lang="en-US" sz="2200" dirty="0" smtClean="0"/>
          </a:p>
          <a:p>
            <a:r>
              <a:rPr lang="en-US" sz="2600" dirty="0" smtClean="0"/>
              <a:t>DML – Data Manipulation Language; commands that access and manipulate data in existing schema objects. Ex: SELECT, UPDATE, DELETE etc.</a:t>
            </a:r>
          </a:p>
          <a:p>
            <a:pPr lvl="1"/>
            <a:r>
              <a:rPr lang="en-US" sz="2200" dirty="0" smtClean="0"/>
              <a:t>SELECT column_name1, column_name2 from table_name</a:t>
            </a:r>
          </a:p>
          <a:p>
            <a:endParaRPr lang="en-US" sz="2600" dirty="0" smtClean="0"/>
          </a:p>
          <a:p>
            <a:r>
              <a:rPr lang="en-US" sz="2600" dirty="0" smtClean="0"/>
              <a:t>TCL – Transaction Control Language; commands that manage changes made by DML statements Ex: COMMIT, ROLLBACK</a:t>
            </a:r>
          </a:p>
          <a:p>
            <a:pPr lvl="1"/>
            <a:r>
              <a:rPr lang="en-US" sz="2200" dirty="0" smtClean="0"/>
              <a:t>Ex: DELETE from table_name WHERE column_name1 = some_value</a:t>
            </a:r>
          </a:p>
          <a:p>
            <a:pPr marL="914400" lvl="2" indent="0">
              <a:buNone/>
            </a:pPr>
            <a:r>
              <a:rPr lang="en-US" sz="1800" dirty="0" smtClean="0"/>
              <a:t>   ROLLBACK;</a:t>
            </a:r>
          </a:p>
          <a:p>
            <a:endParaRPr lang="en-US" dirty="0"/>
          </a:p>
        </p:txBody>
      </p:sp>
    </p:spTree>
    <p:extLst>
      <p:ext uri="{BB962C8B-B14F-4D97-AF65-F5344CB8AC3E}">
        <p14:creationId xmlns:p14="http://schemas.microsoft.com/office/powerpoint/2010/main" val="390734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Oracle</a:t>
            </a:r>
          </a:p>
        </p:txBody>
      </p:sp>
      <p:sp>
        <p:nvSpPr>
          <p:cNvPr id="3" name="Content Placeholder 2"/>
          <p:cNvSpPr>
            <a:spLocks noGrp="1"/>
          </p:cNvSpPr>
          <p:nvPr>
            <p:ph idx="1"/>
          </p:nvPr>
        </p:nvSpPr>
        <p:spPr/>
        <p:txBody>
          <a:bodyPr>
            <a:normAutofit lnSpcReduction="10000"/>
          </a:bodyPr>
          <a:lstStyle/>
          <a:p>
            <a:r>
              <a:rPr lang="en-US" dirty="0" smtClean="0"/>
              <a:t>Products and services</a:t>
            </a:r>
          </a:p>
          <a:p>
            <a:pPr lvl="1"/>
            <a:r>
              <a:rPr lang="en-US" dirty="0" smtClean="0"/>
              <a:t>Oracle ERP (Enterprise Resource Planning) – It is a comprehensive suite of integration, global business applications, also known as E-Business Suite Examples of applications – </a:t>
            </a:r>
            <a:r>
              <a:rPr lang="en-US" dirty="0" smtClean="0">
                <a:solidFill>
                  <a:schemeClr val="tx2">
                    <a:lumMod val="75000"/>
                  </a:schemeClr>
                </a:solidFill>
              </a:rPr>
              <a:t>Customer Relationship Management, Service Management, Financial Management, Human Capital Management, Project Portfolio Management, Advanced Procurement, Supply Chain Management, Value Chain Planning etc.</a:t>
            </a:r>
          </a:p>
          <a:p>
            <a:pPr marL="457200" lvl="1" indent="0">
              <a:buNone/>
            </a:pPr>
            <a:endParaRPr lang="en-US" dirty="0" smtClean="0"/>
          </a:p>
          <a:p>
            <a:pPr lvl="1"/>
            <a:r>
              <a:rPr lang="en-US" dirty="0" smtClean="0"/>
              <a:t>Oracle SQL/ PL/SQL – Oracle’s procedural extension to industry standard SQL. PL/SQL program units are compiled by the Oracle database server and are stored inside the database. Ex: procedures and packages</a:t>
            </a:r>
          </a:p>
          <a:p>
            <a:pPr marL="457200" lvl="1" indent="0">
              <a:buNone/>
            </a:pPr>
            <a:endParaRPr lang="en-US" dirty="0" smtClean="0"/>
          </a:p>
          <a:p>
            <a:pPr lvl="1"/>
            <a:r>
              <a:rPr lang="en-US" dirty="0" smtClean="0"/>
              <a:t>Oracle Database</a:t>
            </a:r>
          </a:p>
          <a:p>
            <a:pPr marL="457200" lvl="1" indent="0">
              <a:buNone/>
            </a:pPr>
            <a:endParaRPr lang="en-US" dirty="0"/>
          </a:p>
        </p:txBody>
      </p:sp>
    </p:spTree>
    <p:extLst>
      <p:ext uri="{BB962C8B-B14F-4D97-AF65-F5344CB8AC3E}">
        <p14:creationId xmlns:p14="http://schemas.microsoft.com/office/powerpoint/2010/main" val="418886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Uses of </a:t>
            </a:r>
            <a:r>
              <a:rPr lang="en-US" sz="4800" b="1" dirty="0"/>
              <a:t>Oracle </a:t>
            </a:r>
            <a:r>
              <a:rPr lang="en-US" sz="4800" b="1" dirty="0" smtClean="0"/>
              <a:t>PL/SQL</a:t>
            </a:r>
            <a:endParaRPr lang="en-US" sz="4800" b="1" dirty="0"/>
          </a:p>
        </p:txBody>
      </p:sp>
      <p:sp>
        <p:nvSpPr>
          <p:cNvPr id="3" name="Content Placeholder 2"/>
          <p:cNvSpPr>
            <a:spLocks noGrp="1"/>
          </p:cNvSpPr>
          <p:nvPr>
            <p:ph idx="1"/>
          </p:nvPr>
        </p:nvSpPr>
        <p:spPr/>
        <p:txBody>
          <a:bodyPr/>
          <a:lstStyle/>
          <a:p>
            <a:pPr marL="0" indent="0">
              <a:buNone/>
            </a:pPr>
            <a:r>
              <a:rPr lang="en-US" dirty="0" smtClean="0"/>
              <a:t>	</a:t>
            </a:r>
          </a:p>
          <a:p>
            <a:pPr lvl="1"/>
            <a:r>
              <a:rPr lang="en-US" dirty="0" smtClean="0"/>
              <a:t>Query database from applications</a:t>
            </a:r>
          </a:p>
          <a:p>
            <a:pPr lvl="1"/>
            <a:r>
              <a:rPr lang="en-US" dirty="0" smtClean="0"/>
              <a:t>Reporting</a:t>
            </a:r>
          </a:p>
          <a:p>
            <a:pPr lvl="1"/>
            <a:r>
              <a:rPr lang="en-US" dirty="0" smtClean="0"/>
              <a:t>Automation</a:t>
            </a:r>
          </a:p>
          <a:p>
            <a:pPr lvl="1"/>
            <a:r>
              <a:rPr lang="en-US" dirty="0" smtClean="0"/>
              <a:t>B2B/ A2A Integrations</a:t>
            </a:r>
          </a:p>
          <a:p>
            <a:pPr lvl="1"/>
            <a:r>
              <a:rPr lang="en-US" dirty="0" smtClean="0"/>
              <a:t>Build Application Program Interface (API)</a:t>
            </a:r>
          </a:p>
          <a:p>
            <a:pPr lvl="1"/>
            <a:r>
              <a:rPr lang="en-US" dirty="0" smtClean="0"/>
              <a:t>Date Integrity: Data </a:t>
            </a:r>
            <a:r>
              <a:rPr lang="en-US" dirty="0"/>
              <a:t>conversion and validation</a:t>
            </a:r>
          </a:p>
          <a:p>
            <a:pPr marL="457200" lvl="1" indent="0">
              <a:buNone/>
            </a:pPr>
            <a:endParaRPr lang="en-US" dirty="0" smtClean="0"/>
          </a:p>
        </p:txBody>
      </p:sp>
    </p:spTree>
    <p:extLst>
      <p:ext uri="{BB962C8B-B14F-4D97-AF65-F5344CB8AC3E}">
        <p14:creationId xmlns:p14="http://schemas.microsoft.com/office/powerpoint/2010/main" val="3379256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a:t>High level differences between Microsoft SQL Server and </a:t>
            </a:r>
            <a:r>
              <a:rPr lang="en-US" sz="4800" b="1" dirty="0" smtClean="0"/>
              <a:t>Oracle</a:t>
            </a:r>
            <a:endParaRPr lang="en-US" sz="4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63685299"/>
              </p:ext>
            </p:extLst>
          </p:nvPr>
        </p:nvGraphicFramePr>
        <p:xfrm>
          <a:off x="1444486" y="1690688"/>
          <a:ext cx="8557593" cy="5564545"/>
        </p:xfrm>
        <a:graphic>
          <a:graphicData uri="http://schemas.openxmlformats.org/drawingml/2006/table">
            <a:tbl>
              <a:tblPr firstRow="1" bandRow="1">
                <a:tableStyleId>{5C22544A-7EE6-4342-B048-85BDC9FD1C3A}</a:tableStyleId>
              </a:tblPr>
              <a:tblGrid>
                <a:gridCol w="2852531"/>
                <a:gridCol w="2852531"/>
                <a:gridCol w="2852531"/>
              </a:tblGrid>
              <a:tr h="322119">
                <a:tc>
                  <a:txBody>
                    <a:bodyPr/>
                    <a:lstStyle/>
                    <a:p>
                      <a:endParaRPr lang="en-US" dirty="0"/>
                    </a:p>
                  </a:txBody>
                  <a:tcPr/>
                </a:tc>
                <a:tc>
                  <a:txBody>
                    <a:bodyPr/>
                    <a:lstStyle/>
                    <a:p>
                      <a:r>
                        <a:rPr lang="en-US" dirty="0" smtClean="0"/>
                        <a:t>Microsoft SQL Server</a:t>
                      </a:r>
                      <a:endParaRPr lang="en-US" dirty="0"/>
                    </a:p>
                  </a:txBody>
                  <a:tcPr/>
                </a:tc>
                <a:tc>
                  <a:txBody>
                    <a:bodyPr/>
                    <a:lstStyle/>
                    <a:p>
                      <a:r>
                        <a:rPr lang="en-US" dirty="0" smtClean="0"/>
                        <a:t>Oracle</a:t>
                      </a:r>
                      <a:endParaRPr lang="en-US" dirty="0"/>
                    </a:p>
                  </a:txBody>
                  <a:tcPr/>
                </a:tc>
              </a:tr>
              <a:tr h="319032">
                <a:tc>
                  <a:txBody>
                    <a:bodyPr/>
                    <a:lstStyle/>
                    <a:p>
                      <a:r>
                        <a:rPr lang="en-US" sz="1400" dirty="0" smtClean="0"/>
                        <a:t>Language</a:t>
                      </a:r>
                      <a:endParaRPr lang="en-US" sz="1400" dirty="0"/>
                    </a:p>
                  </a:txBody>
                  <a:tcPr/>
                </a:tc>
                <a:tc>
                  <a:txBody>
                    <a:bodyPr/>
                    <a:lstStyle/>
                    <a:p>
                      <a:r>
                        <a:rPr lang="en-US" sz="1400" dirty="0" smtClean="0"/>
                        <a:t>Transact</a:t>
                      </a:r>
                      <a:r>
                        <a:rPr lang="en-US" sz="1400" baseline="0" dirty="0" smtClean="0"/>
                        <a:t> SQL (T-SQL)</a:t>
                      </a:r>
                      <a:endParaRPr lang="en-US" sz="1400" dirty="0"/>
                    </a:p>
                  </a:txBody>
                  <a:tcPr/>
                </a:tc>
                <a:tc>
                  <a:txBody>
                    <a:bodyPr/>
                    <a:lstStyle/>
                    <a:p>
                      <a:r>
                        <a:rPr lang="en-US" sz="1400" dirty="0" smtClean="0"/>
                        <a:t>PL/SQL</a:t>
                      </a:r>
                      <a:endParaRPr lang="en-US" sz="1400" dirty="0"/>
                    </a:p>
                  </a:txBody>
                  <a:tcPr/>
                </a:tc>
              </a:tr>
              <a:tr h="2013246">
                <a:tc>
                  <a:txBody>
                    <a:bodyPr/>
                    <a:lstStyle/>
                    <a:p>
                      <a:r>
                        <a:rPr lang="en-US" sz="1400" dirty="0" smtClean="0"/>
                        <a:t>Transaction Control</a:t>
                      </a:r>
                    </a:p>
                    <a:p>
                      <a:endParaRPr lang="en-US" sz="1400" dirty="0" smtClean="0"/>
                    </a:p>
                    <a:p>
                      <a:pPr marL="0" algn="l" defTabSz="914400" rtl="0" eaLnBrk="1" latinLnBrk="0" hangingPunct="1"/>
                      <a:r>
                        <a:rPr lang="en-US" sz="1400" kern="1200" baseline="0" dirty="0" smtClean="0">
                          <a:solidFill>
                            <a:schemeClr val="dk1"/>
                          </a:solidFill>
                          <a:latin typeface="+mn-lt"/>
                          <a:ea typeface="+mn-ea"/>
                          <a:cs typeface="+mn-cs"/>
                        </a:rPr>
                        <a:t>A transaction can be defined as a group of operations or tasks that should be treated as a single unit. For instance, a collection of SQL queries modifying records that all must be updated at the same time, where (for instance) a failure to update any single records among the set should result in none of the records being updated</a:t>
                      </a:r>
                      <a:endParaRPr lang="en-US" sz="1400" kern="1200" baseline="0" dirty="0">
                        <a:solidFill>
                          <a:schemeClr val="dk1"/>
                        </a:solidFill>
                        <a:latin typeface="+mn-lt"/>
                        <a:ea typeface="+mn-ea"/>
                        <a:cs typeface="+mn-cs"/>
                      </a:endParaRPr>
                    </a:p>
                  </a:txBody>
                  <a:tcPr/>
                </a:tc>
                <a:tc>
                  <a:txBody>
                    <a:bodyPr/>
                    <a:lstStyle/>
                    <a:p>
                      <a:r>
                        <a:rPr lang="en-US" sz="1400" kern="1200" baseline="0" dirty="0" smtClean="0">
                          <a:solidFill>
                            <a:schemeClr val="dk1"/>
                          </a:solidFill>
                          <a:latin typeface="+mn-lt"/>
                          <a:ea typeface="+mn-ea"/>
                          <a:cs typeface="+mn-cs"/>
                        </a:rPr>
                        <a:t>will execute and commit each command/task individually.</a:t>
                      </a:r>
                      <a:endParaRPr lang="en-US" sz="1400" kern="1200" baseline="0" dirty="0">
                        <a:solidFill>
                          <a:schemeClr val="dk1"/>
                        </a:solidFill>
                        <a:latin typeface="+mn-lt"/>
                        <a:ea typeface="+mn-ea"/>
                        <a:cs typeface="+mn-cs"/>
                      </a:endParaRPr>
                    </a:p>
                  </a:txBody>
                  <a:tcPr/>
                </a:tc>
                <a:tc>
                  <a:txBody>
                    <a:bodyPr/>
                    <a:lstStyle/>
                    <a:p>
                      <a:r>
                        <a:rPr lang="en-US" sz="1400" dirty="0" smtClean="0"/>
                        <a:t>When</a:t>
                      </a:r>
                      <a:r>
                        <a:rPr lang="en-US" sz="1400" baseline="0" dirty="0" smtClean="0"/>
                        <a:t> a series of SQL queries that modify records have to be run as a group, oracle SQL makes changes in memory only until a COMMIT command is issued. After the commit, the next command issued is treated as a new transaction and the process begins again</a:t>
                      </a:r>
                      <a:endParaRPr lang="en-US" sz="1400" dirty="0"/>
                    </a:p>
                  </a:txBody>
                  <a:tcPr/>
                </a:tc>
              </a:tr>
              <a:tr h="2227993">
                <a:tc>
                  <a:txBody>
                    <a:bodyPr/>
                    <a:lstStyle/>
                    <a:p>
                      <a:r>
                        <a:rPr lang="en-US" sz="1400" dirty="0" smtClean="0"/>
                        <a:t>Organization of DB objects</a:t>
                      </a:r>
                      <a:endParaRPr lang="en-US" sz="1400" dirty="0"/>
                    </a:p>
                  </a:txBody>
                  <a:tcPr/>
                </a:tc>
                <a:tc>
                  <a:txBody>
                    <a:bodyPr/>
                    <a:lstStyle/>
                    <a:p>
                      <a:r>
                        <a:rPr lang="en-US" sz="1400" dirty="0" smtClean="0"/>
                        <a:t>Organizes objects</a:t>
                      </a:r>
                      <a:r>
                        <a:rPr lang="en-US" sz="1400" baseline="0" dirty="0" smtClean="0"/>
                        <a:t> such as tables, views and procedures by database names (DBO). Users are assigned to a login which is granted access to a specific database and it’s objects</a:t>
                      </a:r>
                      <a:endParaRPr lang="en-US" sz="1400" dirty="0"/>
                    </a:p>
                  </a:txBody>
                  <a:tcPr/>
                </a:tc>
                <a:tc>
                  <a:txBody>
                    <a:bodyPr/>
                    <a:lstStyle/>
                    <a:p>
                      <a:r>
                        <a:rPr lang="en-US" sz="1400" dirty="0" smtClean="0"/>
                        <a:t>Database objects</a:t>
                      </a:r>
                      <a:r>
                        <a:rPr lang="en-US" sz="1400" baseline="0" dirty="0" smtClean="0"/>
                        <a:t> are grouped by schemas and all database objects can be shared among schemas and users. The access is limited to certain schemas and tables via roles and permissions</a:t>
                      </a:r>
                    </a:p>
                    <a:p>
                      <a:r>
                        <a:rPr lang="en-US" sz="1400" baseline="0" dirty="0" smtClean="0"/>
                        <a:t>Ex: </a:t>
                      </a:r>
                      <a:r>
                        <a:rPr lang="en-US" sz="1400" b="0" i="0" u="none" strike="noStrike" kern="1200" baseline="0" dirty="0" smtClean="0">
                          <a:solidFill>
                            <a:schemeClr val="dk1"/>
                          </a:solidFill>
                          <a:latin typeface="+mn-lt"/>
                          <a:ea typeface="+mn-ea"/>
                          <a:cs typeface="+mn-cs"/>
                        </a:rPr>
                        <a:t>GRANT SELECT ON OWNING_SCHEMA.OBJECT_NAME TO SCHEMA_1</a:t>
                      </a:r>
                      <a:endParaRPr lang="en-US" sz="1400" dirty="0"/>
                    </a:p>
                  </a:txBody>
                  <a:tcPr/>
                </a:tc>
              </a:tr>
            </a:tbl>
          </a:graphicData>
        </a:graphic>
      </p:graphicFrame>
    </p:spTree>
    <p:extLst>
      <p:ext uri="{BB962C8B-B14F-4D97-AF65-F5344CB8AC3E}">
        <p14:creationId xmlns:p14="http://schemas.microsoft.com/office/powerpoint/2010/main" val="1824219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Oracle Pluggable Databases</a:t>
            </a:r>
          </a:p>
        </p:txBody>
      </p:sp>
      <p:pic>
        <p:nvPicPr>
          <p:cNvPr id="4" name="Content Placeholder 3"/>
          <p:cNvPicPr>
            <a:picLocks noGrp="1" noChangeAspect="1"/>
          </p:cNvPicPr>
          <p:nvPr>
            <p:ph idx="1"/>
          </p:nvPr>
        </p:nvPicPr>
        <p:blipFill>
          <a:blip r:embed="rId2"/>
          <a:stretch>
            <a:fillRect/>
          </a:stretch>
        </p:blipFill>
        <p:spPr>
          <a:xfrm>
            <a:off x="2252870" y="2156549"/>
            <a:ext cx="6700630" cy="3517831"/>
          </a:xfrm>
          <a:prstGeom prst="rect">
            <a:avLst/>
          </a:prstGeom>
        </p:spPr>
      </p:pic>
      <p:sp>
        <p:nvSpPr>
          <p:cNvPr id="5" name="TextBox 4"/>
          <p:cNvSpPr txBox="1"/>
          <p:nvPr/>
        </p:nvSpPr>
        <p:spPr>
          <a:xfrm>
            <a:off x="980661" y="1690688"/>
            <a:ext cx="7972839" cy="369332"/>
          </a:xfrm>
          <a:prstGeom prst="rect">
            <a:avLst/>
          </a:prstGeom>
          <a:noFill/>
        </p:spPr>
        <p:txBody>
          <a:bodyPr wrap="square" rtlCol="0">
            <a:spAutoFit/>
          </a:bodyPr>
          <a:lstStyle/>
          <a:p>
            <a:r>
              <a:rPr lang="en-US" dirty="0" smtClean="0"/>
              <a:t>CDB – Container Database; PDB – Pluggable Database</a:t>
            </a:r>
            <a:endParaRPr lang="en-US" dirty="0"/>
          </a:p>
        </p:txBody>
      </p:sp>
      <p:sp>
        <p:nvSpPr>
          <p:cNvPr id="6" name="TextBox 5"/>
          <p:cNvSpPr txBox="1"/>
          <p:nvPr/>
        </p:nvSpPr>
        <p:spPr>
          <a:xfrm>
            <a:off x="980661" y="5934670"/>
            <a:ext cx="8971722" cy="923330"/>
          </a:xfrm>
          <a:prstGeom prst="rect">
            <a:avLst/>
          </a:prstGeom>
          <a:noFill/>
        </p:spPr>
        <p:txBody>
          <a:bodyPr wrap="square" rtlCol="0">
            <a:spAutoFit/>
          </a:bodyPr>
          <a:lstStyle/>
          <a:p>
            <a:r>
              <a:rPr lang="en-US" dirty="0" smtClean="0"/>
              <a:t>The Root stores oracle-supplied metadata (PL/SQL packages) and common users (database user known in every container.</a:t>
            </a:r>
          </a:p>
          <a:p>
            <a:r>
              <a:rPr lang="en-US" dirty="0" smtClean="0"/>
              <a:t>Seed is a system supplied template that CDB can use to create new PDBs.</a:t>
            </a:r>
            <a:endParaRPr lang="en-US" dirty="0"/>
          </a:p>
        </p:txBody>
      </p:sp>
    </p:spTree>
    <p:extLst>
      <p:ext uri="{BB962C8B-B14F-4D97-AF65-F5344CB8AC3E}">
        <p14:creationId xmlns:p14="http://schemas.microsoft.com/office/powerpoint/2010/main" val="2830680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Oracle Pluggable Databases</a:t>
            </a:r>
          </a:p>
        </p:txBody>
      </p:sp>
      <p:pic>
        <p:nvPicPr>
          <p:cNvPr id="4" name="Content Placeholder 3"/>
          <p:cNvPicPr>
            <a:picLocks noGrp="1" noChangeAspect="1"/>
          </p:cNvPicPr>
          <p:nvPr>
            <p:ph idx="1"/>
          </p:nvPr>
        </p:nvPicPr>
        <p:blipFill>
          <a:blip r:embed="rId2"/>
          <a:stretch>
            <a:fillRect/>
          </a:stretch>
        </p:blipFill>
        <p:spPr>
          <a:xfrm>
            <a:off x="2824785" y="3254444"/>
            <a:ext cx="6648450" cy="2714625"/>
          </a:xfrm>
          <a:prstGeom prst="rect">
            <a:avLst/>
          </a:prstGeom>
        </p:spPr>
      </p:pic>
      <p:sp>
        <p:nvSpPr>
          <p:cNvPr id="6" name="TextBox 5"/>
          <p:cNvSpPr txBox="1"/>
          <p:nvPr/>
        </p:nvSpPr>
        <p:spPr>
          <a:xfrm>
            <a:off x="1205948" y="1524000"/>
            <a:ext cx="9462052" cy="1477328"/>
          </a:xfrm>
          <a:prstGeom prst="rect">
            <a:avLst/>
          </a:prstGeom>
          <a:noFill/>
        </p:spPr>
        <p:txBody>
          <a:bodyPr wrap="square" rtlCol="0">
            <a:spAutoFit/>
          </a:bodyPr>
          <a:lstStyle/>
          <a:p>
            <a:r>
              <a:rPr lang="en-US" dirty="0" smtClean="0"/>
              <a:t>Before Consolidation</a:t>
            </a:r>
          </a:p>
          <a:p>
            <a:endParaRPr lang="en-US" dirty="0" smtClean="0"/>
          </a:p>
          <a:p>
            <a:r>
              <a:rPr lang="en-US" dirty="0" smtClean="0"/>
              <a:t>Organizations may have hundreds or thousands of databases. These can run on multiple servers.</a:t>
            </a:r>
          </a:p>
          <a:p>
            <a:r>
              <a:rPr lang="en-US" dirty="0" smtClean="0"/>
              <a:t>A database may only use a fraction of the server capacity (wasting the rest)</a:t>
            </a:r>
          </a:p>
          <a:p>
            <a:r>
              <a:rPr lang="en-US" dirty="0"/>
              <a:t>Context Switching between databases on a single server can result in wasted resources </a:t>
            </a:r>
          </a:p>
        </p:txBody>
      </p:sp>
    </p:spTree>
    <p:extLst>
      <p:ext uri="{BB962C8B-B14F-4D97-AF65-F5344CB8AC3E}">
        <p14:creationId xmlns:p14="http://schemas.microsoft.com/office/powerpoint/2010/main" val="3811759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Oracle Pluggable </a:t>
            </a:r>
            <a:r>
              <a:rPr lang="en-US" sz="4800" b="1" dirty="0" smtClean="0"/>
              <a:t>Databases</a:t>
            </a:r>
            <a:endParaRPr lang="en-US" sz="4800" b="1" dirty="0"/>
          </a:p>
        </p:txBody>
      </p:sp>
      <p:pic>
        <p:nvPicPr>
          <p:cNvPr id="4" name="Content Placeholder 3"/>
          <p:cNvPicPr>
            <a:picLocks noGrp="1" noChangeAspect="1"/>
          </p:cNvPicPr>
          <p:nvPr>
            <p:ph idx="1"/>
          </p:nvPr>
        </p:nvPicPr>
        <p:blipFill>
          <a:blip r:embed="rId2"/>
          <a:stretch>
            <a:fillRect/>
          </a:stretch>
        </p:blipFill>
        <p:spPr>
          <a:xfrm>
            <a:off x="3477286" y="1825625"/>
            <a:ext cx="5237428" cy="4351338"/>
          </a:xfrm>
          <a:prstGeom prst="rect">
            <a:avLst/>
          </a:prstGeom>
        </p:spPr>
      </p:pic>
    </p:spTree>
    <p:extLst>
      <p:ext uri="{BB962C8B-B14F-4D97-AF65-F5344CB8AC3E}">
        <p14:creationId xmlns:p14="http://schemas.microsoft.com/office/powerpoint/2010/main" val="3107690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0115"/>
            <a:ext cx="10515600" cy="1325563"/>
          </a:xfrm>
        </p:spPr>
        <p:txBody>
          <a:bodyPr/>
          <a:lstStyle/>
          <a:p>
            <a:r>
              <a:rPr lang="en-US" b="1" dirty="0"/>
              <a:t>High level differences </a:t>
            </a:r>
            <a:r>
              <a:rPr lang="en-US" b="1" dirty="0" smtClean="0"/>
              <a:t>between T-SQL and PL/SQL</a:t>
            </a:r>
            <a:endParaRPr lang="en-US" dirty="0"/>
          </a:p>
        </p:txBody>
      </p:sp>
      <p:sp>
        <p:nvSpPr>
          <p:cNvPr id="4" name="Content Placeholder 3"/>
          <p:cNvSpPr txBox="1">
            <a:spLocks noGrp="1"/>
          </p:cNvSpPr>
          <p:nvPr>
            <p:ph idx="1"/>
          </p:nvPr>
        </p:nvSpPr>
        <p:spPr>
          <a:xfrm>
            <a:off x="838200" y="1825625"/>
            <a:ext cx="10515600" cy="2287806"/>
          </a:xfrm>
          <a:prstGeom prst="rect">
            <a:avLst/>
          </a:prstGeom>
          <a:noFill/>
        </p:spPr>
        <p:txBody>
          <a:bodyPr wrap="square" rtlCol="0">
            <a:spAutoFit/>
          </a:bodyPr>
          <a:lstStyle/>
          <a:p>
            <a:pPr marL="0" indent="0">
              <a:buNone/>
            </a:pPr>
            <a:r>
              <a:rPr lang="en-US" dirty="0" smtClean="0"/>
              <a:t>T-SQL and PL/SQL have different syntax. The main difference is how they handle variables, stored procedures and built-in functions. PL/SQL can group procedures into packages.</a:t>
            </a:r>
          </a:p>
          <a:p>
            <a:pPr marL="0" indent="0">
              <a:buNone/>
            </a:pPr>
            <a:endParaRPr lang="en-US" dirty="0"/>
          </a:p>
          <a:p>
            <a:pPr marL="0" indent="0">
              <a:buNone/>
            </a:pPr>
            <a:r>
              <a:rPr lang="en-US" dirty="0" smtClean="0"/>
              <a:t>Examples of built-in functions that are different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34738561"/>
              </p:ext>
            </p:extLst>
          </p:nvPr>
        </p:nvGraphicFramePr>
        <p:xfrm>
          <a:off x="1780209" y="4248368"/>
          <a:ext cx="8127999" cy="239268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endParaRPr lang="en-US" dirty="0"/>
                    </a:p>
                  </a:txBody>
                  <a:tcPr/>
                </a:tc>
                <a:tc>
                  <a:txBody>
                    <a:bodyPr/>
                    <a:lstStyle/>
                    <a:p>
                      <a:r>
                        <a:rPr lang="en-US" dirty="0" smtClean="0"/>
                        <a:t>T-SQL</a:t>
                      </a:r>
                      <a:endParaRPr lang="en-US" dirty="0"/>
                    </a:p>
                  </a:txBody>
                  <a:tcPr/>
                </a:tc>
                <a:tc>
                  <a:txBody>
                    <a:bodyPr/>
                    <a:lstStyle/>
                    <a:p>
                      <a:r>
                        <a:rPr lang="en-US" dirty="0" smtClean="0"/>
                        <a:t>Oracle</a:t>
                      </a:r>
                      <a:r>
                        <a:rPr lang="en-US" baseline="0" dirty="0" smtClean="0"/>
                        <a:t> </a:t>
                      </a:r>
                      <a:r>
                        <a:rPr lang="en-US" dirty="0" smtClean="0"/>
                        <a:t>SQL</a:t>
                      </a:r>
                      <a:endParaRPr lang="en-US" dirty="0"/>
                    </a:p>
                  </a:txBody>
                  <a:tcPr/>
                </a:tc>
              </a:tr>
              <a:tr h="370840">
                <a:tc>
                  <a:txBody>
                    <a:bodyPr/>
                    <a:lstStyle/>
                    <a:p>
                      <a:r>
                        <a:rPr lang="en-US" dirty="0" smtClean="0"/>
                        <a:t>Current</a:t>
                      </a:r>
                      <a:r>
                        <a:rPr lang="en-US" baseline="0" dirty="0" smtClean="0"/>
                        <a:t> date/ time</a:t>
                      </a:r>
                      <a:endParaRPr lang="en-US" dirty="0"/>
                    </a:p>
                  </a:txBody>
                  <a:tcPr/>
                </a:tc>
                <a:tc>
                  <a:txBody>
                    <a:bodyPr/>
                    <a:lstStyle/>
                    <a:p>
                      <a:r>
                        <a:rPr lang="en-US" dirty="0" smtClean="0"/>
                        <a:t>GETDATE</a:t>
                      </a:r>
                      <a:endParaRPr lang="en-US" dirty="0"/>
                    </a:p>
                  </a:txBody>
                  <a:tcPr/>
                </a:tc>
                <a:tc>
                  <a:txBody>
                    <a:bodyPr/>
                    <a:lstStyle/>
                    <a:p>
                      <a:r>
                        <a:rPr lang="en-US" dirty="0" smtClean="0"/>
                        <a:t>SYSDATE</a:t>
                      </a:r>
                      <a:endParaRPr lang="en-US" dirty="0"/>
                    </a:p>
                  </a:txBody>
                  <a:tcPr/>
                </a:tc>
              </a:tr>
              <a:tr h="370840">
                <a:tc>
                  <a:txBody>
                    <a:bodyPr/>
                    <a:lstStyle/>
                    <a:p>
                      <a:r>
                        <a:rPr lang="en-US" dirty="0" smtClean="0"/>
                        <a:t>Length</a:t>
                      </a:r>
                      <a:endParaRPr lang="en-US" dirty="0"/>
                    </a:p>
                  </a:txBody>
                  <a:tcPr/>
                </a:tc>
                <a:tc>
                  <a:txBody>
                    <a:bodyPr/>
                    <a:lstStyle/>
                    <a:p>
                      <a:r>
                        <a:rPr lang="en-US" dirty="0" smtClean="0"/>
                        <a:t>LEN()</a:t>
                      </a:r>
                      <a:endParaRPr lang="en-US" dirty="0"/>
                    </a:p>
                  </a:txBody>
                  <a:tcPr/>
                </a:tc>
                <a:tc>
                  <a:txBody>
                    <a:bodyPr/>
                    <a:lstStyle/>
                    <a:p>
                      <a:r>
                        <a:rPr lang="en-US" dirty="0" smtClean="0"/>
                        <a:t>LENGTH()</a:t>
                      </a:r>
                      <a:endParaRPr lang="en-US" dirty="0"/>
                    </a:p>
                  </a:txBody>
                  <a:tcPr/>
                </a:tc>
              </a:tr>
              <a:tr h="370840">
                <a:tc>
                  <a:txBody>
                    <a:bodyPr/>
                    <a:lstStyle/>
                    <a:p>
                      <a:r>
                        <a:rPr lang="en-US" dirty="0" smtClean="0"/>
                        <a:t>Date Type Conversion</a:t>
                      </a:r>
                      <a:endParaRPr lang="en-US" dirty="0"/>
                    </a:p>
                  </a:txBody>
                  <a:tcPr/>
                </a:tc>
                <a:tc>
                  <a:txBody>
                    <a:bodyPr/>
                    <a:lstStyle/>
                    <a:p>
                      <a:r>
                        <a:rPr lang="en-US" sz="1800" b="0" i="0" kern="1200" dirty="0" smtClean="0">
                          <a:solidFill>
                            <a:schemeClr val="dk1"/>
                          </a:solidFill>
                          <a:effectLst/>
                          <a:latin typeface="+mn-lt"/>
                          <a:ea typeface="+mn-ea"/>
                          <a:cs typeface="+mn-cs"/>
                        </a:rPr>
                        <a:t>CONVERT(data type, expression, [format])</a:t>
                      </a:r>
                      <a:endParaRPr lang="en-US" dirty="0"/>
                    </a:p>
                  </a:txBody>
                  <a:tcPr/>
                </a:tc>
                <a:tc>
                  <a:txBody>
                    <a:bodyPr/>
                    <a:lstStyle/>
                    <a:p>
                      <a:r>
                        <a:rPr lang="en-US" sz="1800" b="0" i="0" u="none" strike="noStrike" kern="1200" baseline="0" dirty="0" smtClean="0">
                          <a:solidFill>
                            <a:schemeClr val="dk1"/>
                          </a:solidFill>
                          <a:latin typeface="+mn-lt"/>
                          <a:ea typeface="+mn-ea"/>
                          <a:cs typeface="+mn-cs"/>
                        </a:rPr>
                        <a:t>TO_CHAR, TO_NUMBER, TO_DATE</a:t>
                      </a:r>
                      <a:endParaRPr lang="en-US" dirty="0"/>
                    </a:p>
                  </a:txBody>
                  <a:tcPr/>
                </a:tc>
              </a:tr>
              <a:tr h="370840">
                <a:tc>
                  <a:txBody>
                    <a:bodyPr/>
                    <a:lstStyle/>
                    <a:p>
                      <a:r>
                        <a:rPr lang="en-US" dirty="0" smtClean="0"/>
                        <a:t>Null Value</a:t>
                      </a:r>
                      <a:endParaRPr lang="en-US" dirty="0"/>
                    </a:p>
                  </a:txBody>
                  <a:tcPr/>
                </a:tc>
                <a:tc>
                  <a:txBody>
                    <a:bodyPr/>
                    <a:lstStyle/>
                    <a:p>
                      <a:r>
                        <a:rPr lang="en-US" sz="1800" b="0" i="0" kern="1200" dirty="0" smtClean="0">
                          <a:solidFill>
                            <a:schemeClr val="dk1"/>
                          </a:solidFill>
                          <a:effectLst/>
                          <a:latin typeface="+mn-lt"/>
                          <a:ea typeface="+mn-ea"/>
                          <a:cs typeface="+mn-cs"/>
                        </a:rPr>
                        <a:t>ISNULL(variable, </a:t>
                      </a:r>
                      <a:r>
                        <a:rPr lang="en-US" sz="1800" b="0" i="0" kern="1200" dirty="0" err="1" smtClean="0">
                          <a:solidFill>
                            <a:schemeClr val="dk1"/>
                          </a:solidFill>
                          <a:effectLst/>
                          <a:latin typeface="+mn-lt"/>
                          <a:ea typeface="+mn-ea"/>
                          <a:cs typeface="+mn-cs"/>
                        </a:rPr>
                        <a:t>new_value</a:t>
                      </a:r>
                      <a:r>
                        <a:rPr lang="en-US" sz="1800" b="0" i="0" kern="1200" dirty="0" smtClean="0">
                          <a:solidFill>
                            <a:schemeClr val="dk1"/>
                          </a:solidFill>
                          <a:effectLst/>
                          <a:latin typeface="+mn-lt"/>
                          <a:ea typeface="+mn-ea"/>
                          <a:cs typeface="+mn-cs"/>
                        </a:rPr>
                        <a:t>)</a:t>
                      </a:r>
                      <a:endParaRPr lang="en-US" dirty="0"/>
                    </a:p>
                  </a:txBody>
                  <a:tcPr/>
                </a:tc>
                <a:tc>
                  <a:txBody>
                    <a:bodyPr/>
                    <a:lstStyle/>
                    <a:p>
                      <a:r>
                        <a:rPr lang="en-US" sz="1800" b="0" i="0" kern="1200" dirty="0" smtClean="0">
                          <a:solidFill>
                            <a:schemeClr val="dk1"/>
                          </a:solidFill>
                          <a:effectLst/>
                          <a:latin typeface="+mn-lt"/>
                          <a:ea typeface="+mn-ea"/>
                          <a:cs typeface="+mn-cs"/>
                        </a:rPr>
                        <a:t>NVL(variable, </a:t>
                      </a:r>
                      <a:r>
                        <a:rPr lang="en-US" sz="1800" b="0" i="0" kern="1200" dirty="0" err="1" smtClean="0">
                          <a:solidFill>
                            <a:schemeClr val="dk1"/>
                          </a:solidFill>
                          <a:effectLst/>
                          <a:latin typeface="+mn-lt"/>
                          <a:ea typeface="+mn-ea"/>
                          <a:cs typeface="+mn-cs"/>
                        </a:rPr>
                        <a:t>new_value</a:t>
                      </a:r>
                      <a:r>
                        <a:rPr lang="en-US" sz="1800" b="0" i="0" kern="1200" dirty="0" smtClean="0">
                          <a:solidFill>
                            <a:schemeClr val="dk1"/>
                          </a:solidFill>
                          <a:effectLst/>
                          <a:latin typeface="+mn-lt"/>
                          <a:ea typeface="+mn-ea"/>
                          <a:cs typeface="+mn-cs"/>
                        </a:rPr>
                        <a:t>)</a:t>
                      </a:r>
                      <a:endParaRPr lang="en-US" dirty="0"/>
                    </a:p>
                  </a:txBody>
                  <a:tcPr/>
                </a:tc>
              </a:tr>
            </a:tbl>
          </a:graphicData>
        </a:graphic>
      </p:graphicFrame>
    </p:spTree>
    <p:extLst>
      <p:ext uri="{BB962C8B-B14F-4D97-AF65-F5344CB8AC3E}">
        <p14:creationId xmlns:p14="http://schemas.microsoft.com/office/powerpoint/2010/main" val="465378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Oracle SQL – Basic Concepts</a:t>
            </a:r>
          </a:p>
        </p:txBody>
      </p:sp>
      <p:sp>
        <p:nvSpPr>
          <p:cNvPr id="3" name="Content Placeholder 2"/>
          <p:cNvSpPr>
            <a:spLocks noGrp="1"/>
          </p:cNvSpPr>
          <p:nvPr>
            <p:ph idx="1"/>
          </p:nvPr>
        </p:nvSpPr>
        <p:spPr/>
        <p:txBody>
          <a:bodyPr>
            <a:normAutofit lnSpcReduction="10000"/>
          </a:bodyPr>
          <a:lstStyle/>
          <a:p>
            <a:r>
              <a:rPr lang="en-US" dirty="0" smtClean="0"/>
              <a:t>Datatype – The datatype of a value associates a fixed set of properties with the value.</a:t>
            </a:r>
          </a:p>
          <a:p>
            <a:pPr marL="685800" lvl="2">
              <a:spcBef>
                <a:spcPts val="1000"/>
              </a:spcBef>
            </a:pPr>
            <a:r>
              <a:rPr lang="en-US" dirty="0"/>
              <a:t>Ex: You can add values of datatype number but you can’t add values of datatype character</a:t>
            </a:r>
          </a:p>
          <a:p>
            <a:pPr marL="685800" lvl="2">
              <a:spcBef>
                <a:spcPts val="1000"/>
              </a:spcBef>
            </a:pPr>
            <a:r>
              <a:rPr lang="en-US" dirty="0"/>
              <a:t>Every column in a table needs to have a datatype assigned. All arguments used in a function or procedure should have as datatype assigned</a:t>
            </a:r>
            <a:r>
              <a:rPr lang="en-US" dirty="0" smtClean="0"/>
              <a:t>.</a:t>
            </a:r>
          </a:p>
          <a:p>
            <a:pPr marL="685800" lvl="2">
              <a:spcBef>
                <a:spcPts val="1000"/>
              </a:spcBef>
            </a:pPr>
            <a:r>
              <a:rPr lang="en-US" dirty="0" smtClean="0"/>
              <a:t>Examples of oracle built-in data types – </a:t>
            </a:r>
          </a:p>
          <a:p>
            <a:pPr marL="457200" lvl="2" indent="0">
              <a:spcBef>
                <a:spcPts val="1000"/>
              </a:spcBef>
              <a:buNone/>
            </a:pPr>
            <a:r>
              <a:rPr lang="en-US" dirty="0"/>
              <a:t>	</a:t>
            </a:r>
            <a:r>
              <a:rPr lang="en-US" dirty="0" smtClean="0"/>
              <a:t>VARCHAR2 (size) – variable length character string. Maximum size is 4000 characters and 	minimum is 1 character. 	</a:t>
            </a:r>
          </a:p>
          <a:p>
            <a:pPr marL="457200" lvl="2" indent="0">
              <a:spcBef>
                <a:spcPts val="1000"/>
              </a:spcBef>
              <a:buNone/>
            </a:pPr>
            <a:r>
              <a:rPr lang="en-US" dirty="0"/>
              <a:t>	</a:t>
            </a:r>
            <a:r>
              <a:rPr lang="en-US" dirty="0" smtClean="0"/>
              <a:t>CHAR (size) – Fixed length character strings. Maximum size is 2000 characters and 	minimum is 1 character</a:t>
            </a:r>
          </a:p>
          <a:p>
            <a:pPr marL="457200" lvl="2" indent="0">
              <a:spcBef>
                <a:spcPts val="1000"/>
              </a:spcBef>
              <a:buNone/>
            </a:pPr>
            <a:r>
              <a:rPr lang="en-US" sz="2100" dirty="0" smtClean="0"/>
              <a:t>	DATE </a:t>
            </a:r>
            <a:r>
              <a:rPr lang="en-US" sz="2100" dirty="0"/>
              <a:t>- Valid date range from January 1, 4712 BC to December 31, 9999 </a:t>
            </a:r>
            <a:r>
              <a:rPr lang="en-US" sz="2100" dirty="0" smtClean="0"/>
              <a:t>AD. The default 	format is determined explicitly by the NLS_DATE_FORMAT parameter or implicitly by 	the NLS_TERRITORY  parameter</a:t>
            </a:r>
            <a:endParaRPr lang="en-US" sz="2100" dirty="0"/>
          </a:p>
          <a:p>
            <a:pPr marL="685800" lvl="2">
              <a:spcBef>
                <a:spcPts val="1000"/>
              </a:spcBef>
            </a:pPr>
            <a:endParaRPr lang="en-US" dirty="0"/>
          </a:p>
          <a:p>
            <a:pPr marL="228600" lvl="1">
              <a:spcBef>
                <a:spcPts val="1000"/>
              </a:spcBef>
            </a:pPr>
            <a:endParaRPr lang="en-US" dirty="0"/>
          </a:p>
        </p:txBody>
      </p:sp>
    </p:spTree>
    <p:extLst>
      <p:ext uri="{BB962C8B-B14F-4D97-AF65-F5344CB8AC3E}">
        <p14:creationId xmlns:p14="http://schemas.microsoft.com/office/powerpoint/2010/main" val="2406840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6589"/>
            <a:ext cx="10515600" cy="1325563"/>
          </a:xfrm>
        </p:spPr>
        <p:txBody>
          <a:bodyPr>
            <a:normAutofit/>
          </a:bodyPr>
          <a:lstStyle/>
          <a:p>
            <a:r>
              <a:rPr lang="en-US" sz="4800" b="1" dirty="0" smtClean="0"/>
              <a:t>NULL Values</a:t>
            </a:r>
            <a:endParaRPr lang="en-US" sz="4800" b="1" dirty="0"/>
          </a:p>
        </p:txBody>
      </p:sp>
      <p:sp>
        <p:nvSpPr>
          <p:cNvPr id="7" name="Content Placeholder 6"/>
          <p:cNvSpPr>
            <a:spLocks noGrp="1"/>
          </p:cNvSpPr>
          <p:nvPr>
            <p:ph idx="1"/>
          </p:nvPr>
        </p:nvSpPr>
        <p:spPr/>
        <p:txBody>
          <a:bodyPr/>
          <a:lstStyle/>
          <a:p>
            <a:pPr marL="228600" lvl="2">
              <a:spcBef>
                <a:spcPts val="1000"/>
              </a:spcBef>
            </a:pPr>
            <a:r>
              <a:rPr lang="en-US" sz="2800" dirty="0"/>
              <a:t>If a column in a row has no value then it is said to be NULL.</a:t>
            </a:r>
          </a:p>
          <a:p>
            <a:pPr marL="685800" lvl="2">
              <a:spcBef>
                <a:spcPts val="1000"/>
              </a:spcBef>
            </a:pPr>
            <a:endParaRPr lang="en-US" dirty="0"/>
          </a:p>
          <a:p>
            <a:pPr marL="685800" lvl="2">
              <a:spcBef>
                <a:spcPts val="1000"/>
              </a:spcBef>
            </a:pPr>
            <a:r>
              <a:rPr lang="en-US" dirty="0" smtClean="0"/>
              <a:t>A </a:t>
            </a:r>
            <a:r>
              <a:rPr lang="en-US" dirty="0"/>
              <a:t>NVL function can be used to a return a value when a NULL value is encountered. Ex: NVL(commission, </a:t>
            </a:r>
            <a:r>
              <a:rPr lang="en-US" dirty="0" smtClean="0"/>
              <a:t>‘No Commission’) </a:t>
            </a:r>
            <a:r>
              <a:rPr lang="en-US" dirty="0"/>
              <a:t>-&gt; will return </a:t>
            </a:r>
            <a:r>
              <a:rPr lang="en-US" dirty="0" smtClean="0"/>
              <a:t>‘No Commission’ </a:t>
            </a:r>
            <a:r>
              <a:rPr lang="en-US" dirty="0"/>
              <a:t>every time there is a NULL value encountered in the commission column.</a:t>
            </a:r>
          </a:p>
          <a:p>
            <a:pPr marL="685800" lvl="2">
              <a:spcBef>
                <a:spcPts val="1000"/>
              </a:spcBef>
            </a:pPr>
            <a:r>
              <a:rPr lang="en-US" dirty="0"/>
              <a:t>Most aggregate functions ignore NULL. Ex: A query that averages five values 100, null, null, 200, null will calculate the average to be (100 + 200)/2 = 150</a:t>
            </a:r>
          </a:p>
          <a:p>
            <a:pPr marL="685800" lvl="2">
              <a:spcBef>
                <a:spcPts val="1000"/>
              </a:spcBef>
            </a:pPr>
            <a:r>
              <a:rPr lang="en-US" dirty="0"/>
              <a:t>To test for nulls, use IS NULL or IS NOT NULL in conditions. For Ex, if you want to return the names of all sales persons whose commission is NULL then the query should be written something like this – SELECT </a:t>
            </a:r>
            <a:r>
              <a:rPr lang="en-US" dirty="0" err="1"/>
              <a:t>sales_person</a:t>
            </a:r>
            <a:r>
              <a:rPr lang="en-US" dirty="0"/>
              <a:t> from </a:t>
            </a:r>
            <a:r>
              <a:rPr lang="en-US" dirty="0" err="1"/>
              <a:t>car_sales</a:t>
            </a:r>
            <a:r>
              <a:rPr lang="en-US" dirty="0"/>
              <a:t> WHERE commission is NULL.</a:t>
            </a:r>
          </a:p>
          <a:p>
            <a:endParaRPr lang="en-US" dirty="0"/>
          </a:p>
          <a:p>
            <a:endParaRPr lang="en-US" dirty="0"/>
          </a:p>
        </p:txBody>
      </p:sp>
    </p:spTree>
    <p:extLst>
      <p:ext uri="{BB962C8B-B14F-4D97-AF65-F5344CB8AC3E}">
        <p14:creationId xmlns:p14="http://schemas.microsoft.com/office/powerpoint/2010/main" val="3219035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NULL Values</a:t>
            </a:r>
            <a:endParaRPr lang="en-US" sz="4800" b="1" dirty="0"/>
          </a:p>
        </p:txBody>
      </p:sp>
      <p:pic>
        <p:nvPicPr>
          <p:cNvPr id="4" name="Content Placeholder 3"/>
          <p:cNvPicPr>
            <a:picLocks noGrp="1" noChangeAspect="1"/>
          </p:cNvPicPr>
          <p:nvPr>
            <p:ph idx="1"/>
          </p:nvPr>
        </p:nvPicPr>
        <p:blipFill>
          <a:blip r:embed="rId2"/>
          <a:stretch>
            <a:fillRect/>
          </a:stretch>
        </p:blipFill>
        <p:spPr>
          <a:xfrm>
            <a:off x="1885125" y="1971402"/>
            <a:ext cx="8421750" cy="4351338"/>
          </a:xfrm>
          <a:prstGeom prst="rect">
            <a:avLst/>
          </a:prstGeom>
        </p:spPr>
      </p:pic>
    </p:spTree>
    <p:extLst>
      <p:ext uri="{BB962C8B-B14F-4D97-AF65-F5344CB8AC3E}">
        <p14:creationId xmlns:p14="http://schemas.microsoft.com/office/powerpoint/2010/main" val="3922790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Literals</a:t>
            </a:r>
          </a:p>
        </p:txBody>
      </p:sp>
      <p:sp>
        <p:nvSpPr>
          <p:cNvPr id="3" name="Content Placeholder 2"/>
          <p:cNvSpPr>
            <a:spLocks noGrp="1"/>
          </p:cNvSpPr>
          <p:nvPr>
            <p:ph idx="1"/>
          </p:nvPr>
        </p:nvSpPr>
        <p:spPr/>
        <p:txBody>
          <a:bodyPr>
            <a:normAutofit lnSpcReduction="10000"/>
          </a:bodyPr>
          <a:lstStyle/>
          <a:p>
            <a:r>
              <a:rPr lang="en-US" dirty="0" smtClean="0"/>
              <a:t>Text Literals – </a:t>
            </a:r>
            <a:r>
              <a:rPr lang="en-US" sz="2000" dirty="0"/>
              <a:t>same as constant value and refers to a fixed data value. </a:t>
            </a:r>
          </a:p>
          <a:p>
            <a:pPr lvl="1"/>
            <a:r>
              <a:rPr lang="en-US" sz="2000" dirty="0"/>
              <a:t>Text literals are enclosed in quotation marks so oracle can distinguish them from object and schema names</a:t>
            </a:r>
            <a:r>
              <a:rPr lang="en-US" sz="2000" dirty="0" smtClean="0"/>
              <a:t>.</a:t>
            </a:r>
          </a:p>
          <a:p>
            <a:pPr lvl="1"/>
            <a:r>
              <a:rPr lang="en-US" sz="2000" dirty="0" smtClean="0"/>
              <a:t>Examples: ‘CoderGirl’, ‘File_1.xlsx’, ‘Ashwina’’s laptop’</a:t>
            </a:r>
          </a:p>
          <a:p>
            <a:pPr lvl="1"/>
            <a:endParaRPr lang="en-US" sz="2000" dirty="0"/>
          </a:p>
          <a:p>
            <a:pPr marL="228600" lvl="1">
              <a:spcBef>
                <a:spcPts val="1000"/>
              </a:spcBef>
            </a:pPr>
            <a:r>
              <a:rPr lang="en-US" sz="2800" dirty="0"/>
              <a:t>Numeric Literals – </a:t>
            </a:r>
            <a:r>
              <a:rPr lang="en-US" sz="2000" dirty="0"/>
              <a:t>used to specify fixed and floating-point numbers</a:t>
            </a:r>
            <a:r>
              <a:rPr lang="en-US" sz="2000" dirty="0" smtClean="0"/>
              <a:t>.</a:t>
            </a:r>
          </a:p>
          <a:p>
            <a:pPr marL="685800" lvl="2">
              <a:spcBef>
                <a:spcPts val="1000"/>
              </a:spcBef>
            </a:pPr>
            <a:r>
              <a:rPr lang="en-US" sz="1600" dirty="0" smtClean="0"/>
              <a:t>+ or – is a positive or negative values</a:t>
            </a:r>
          </a:p>
          <a:p>
            <a:pPr marL="685800" lvl="2">
              <a:spcBef>
                <a:spcPts val="1000"/>
              </a:spcBef>
            </a:pPr>
            <a:r>
              <a:rPr lang="en-US" sz="1600" dirty="0" smtClean="0"/>
              <a:t>Digits – 0, 1,2,3,4,5 6,7,8,9</a:t>
            </a:r>
          </a:p>
          <a:p>
            <a:pPr marL="685800" lvl="2">
              <a:spcBef>
                <a:spcPts val="1000"/>
              </a:spcBef>
            </a:pPr>
            <a:r>
              <a:rPr lang="en-US" sz="1600" dirty="0" smtClean="0"/>
              <a:t>E or e indicates scientific exponential notation</a:t>
            </a:r>
          </a:p>
          <a:p>
            <a:pPr marL="685800" lvl="2">
              <a:spcBef>
                <a:spcPts val="1000"/>
              </a:spcBef>
            </a:pPr>
            <a:r>
              <a:rPr lang="en-US" sz="1600" dirty="0" smtClean="0"/>
              <a:t>F or f indicates binary floating point number (of type </a:t>
            </a:r>
            <a:r>
              <a:rPr lang="en-US" sz="1600" dirty="0" err="1" smtClean="0"/>
              <a:t>binary_float</a:t>
            </a:r>
            <a:r>
              <a:rPr lang="en-US" sz="1600" dirty="0" smtClean="0"/>
              <a:t>)</a:t>
            </a:r>
          </a:p>
          <a:p>
            <a:pPr marL="685800" lvl="2">
              <a:spcBef>
                <a:spcPts val="1000"/>
              </a:spcBef>
            </a:pPr>
            <a:r>
              <a:rPr lang="en-US" sz="1600" dirty="0" smtClean="0"/>
              <a:t>D or d indicates binary floating point number (of type </a:t>
            </a:r>
            <a:r>
              <a:rPr lang="en-US" sz="1600" dirty="0" err="1" smtClean="0"/>
              <a:t>binary_double</a:t>
            </a:r>
            <a:r>
              <a:rPr lang="en-US" sz="1600" dirty="0" smtClean="0"/>
              <a:t>)</a:t>
            </a:r>
          </a:p>
          <a:p>
            <a:pPr marL="685800" lvl="2">
              <a:spcBef>
                <a:spcPts val="1000"/>
              </a:spcBef>
            </a:pPr>
            <a:r>
              <a:rPr lang="en-US" sz="1600" dirty="0" smtClean="0"/>
              <a:t>Examples: 25, 0.4, +5.62, 25f, 0.5d, 25e-03</a:t>
            </a:r>
            <a:endParaRPr lang="en-US" sz="1600" dirty="0"/>
          </a:p>
        </p:txBody>
      </p:sp>
    </p:spTree>
    <p:extLst>
      <p:ext uri="{BB962C8B-B14F-4D97-AF65-F5344CB8AC3E}">
        <p14:creationId xmlns:p14="http://schemas.microsoft.com/office/powerpoint/2010/main" val="3576921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Format Model</a:t>
            </a:r>
          </a:p>
        </p:txBody>
      </p:sp>
      <p:sp>
        <p:nvSpPr>
          <p:cNvPr id="3" name="Content Placeholder 2"/>
          <p:cNvSpPr>
            <a:spLocks noGrp="1"/>
          </p:cNvSpPr>
          <p:nvPr>
            <p:ph idx="1"/>
          </p:nvPr>
        </p:nvSpPr>
        <p:spPr/>
        <p:txBody>
          <a:bodyPr>
            <a:normAutofit/>
          </a:bodyPr>
          <a:lstStyle/>
          <a:p>
            <a:pPr marL="228600" lvl="2">
              <a:spcBef>
                <a:spcPts val="1000"/>
              </a:spcBef>
            </a:pPr>
            <a:r>
              <a:rPr lang="en-US" sz="2800" dirty="0"/>
              <a:t>A character literal that describes the format of </a:t>
            </a:r>
            <a:r>
              <a:rPr lang="en-US" sz="2800" dirty="0" err="1"/>
              <a:t>datetime</a:t>
            </a:r>
            <a:r>
              <a:rPr lang="en-US" sz="2800" dirty="0"/>
              <a:t> or numeric data stored in a character string</a:t>
            </a:r>
            <a:r>
              <a:rPr lang="en-US" sz="2800" dirty="0" smtClean="0"/>
              <a:t>.</a:t>
            </a:r>
          </a:p>
          <a:p>
            <a:pPr marL="685800" lvl="2">
              <a:spcBef>
                <a:spcPts val="1000"/>
              </a:spcBef>
            </a:pPr>
            <a:r>
              <a:rPr lang="en-US" dirty="0"/>
              <a:t>The format for Oracle to use to return a value from the database</a:t>
            </a:r>
          </a:p>
          <a:p>
            <a:pPr marL="685800" lvl="2">
              <a:spcBef>
                <a:spcPts val="1000"/>
              </a:spcBef>
            </a:pPr>
            <a:r>
              <a:rPr lang="en-US" dirty="0"/>
              <a:t>The format for a value you have specified for Oracle to store in the database</a:t>
            </a:r>
          </a:p>
          <a:p>
            <a:pPr marL="685800" lvl="2">
              <a:spcBef>
                <a:spcPts val="1000"/>
              </a:spcBef>
            </a:pPr>
            <a:endParaRPr lang="en-US" dirty="0"/>
          </a:p>
          <a:p>
            <a:pPr marL="457200" lvl="2" indent="0">
              <a:spcBef>
                <a:spcPts val="1000"/>
              </a:spcBef>
              <a:buNone/>
            </a:pPr>
            <a:r>
              <a:rPr lang="en-US" dirty="0"/>
              <a:t>Examples</a:t>
            </a:r>
            <a:r>
              <a:rPr lang="en-US" dirty="0" smtClean="0"/>
              <a:t>:</a:t>
            </a:r>
            <a:endParaRPr lang="en-US" dirty="0"/>
          </a:p>
          <a:p>
            <a:pPr marL="685800" lvl="2">
              <a:spcBef>
                <a:spcPts val="1000"/>
              </a:spcBef>
            </a:pPr>
            <a:r>
              <a:rPr lang="en-US" dirty="0"/>
              <a:t>The </a:t>
            </a:r>
            <a:r>
              <a:rPr lang="en-US" dirty="0" err="1"/>
              <a:t>datetime</a:t>
            </a:r>
            <a:r>
              <a:rPr lang="en-US" dirty="0"/>
              <a:t> format model for the string ‘13: 23: 10’ is ‘HH24:MI:SS’	</a:t>
            </a:r>
          </a:p>
          <a:p>
            <a:pPr marL="685800" lvl="2">
              <a:spcBef>
                <a:spcPts val="1000"/>
              </a:spcBef>
            </a:pPr>
            <a:r>
              <a:rPr lang="en-US" dirty="0"/>
              <a:t>The </a:t>
            </a:r>
            <a:r>
              <a:rPr lang="en-US" dirty="0" err="1"/>
              <a:t>datetime</a:t>
            </a:r>
            <a:r>
              <a:rPr lang="en-US" dirty="0"/>
              <a:t> format model for the string ’19-OCT-2016’ is ‘DD-Mon-YYYY’</a:t>
            </a:r>
          </a:p>
          <a:p>
            <a:pPr marL="685800" lvl="2">
              <a:spcBef>
                <a:spcPts val="1000"/>
              </a:spcBef>
            </a:pPr>
            <a:r>
              <a:rPr lang="en-US" dirty="0"/>
              <a:t>The number format for the string ‘$1,000.24’ is ‘$9,999.99’</a:t>
            </a:r>
          </a:p>
          <a:p>
            <a:pPr marL="685800" lvl="3">
              <a:spcBef>
                <a:spcPts val="1000"/>
              </a:spcBef>
            </a:pPr>
            <a:endParaRPr lang="en-US" sz="2600" dirty="0"/>
          </a:p>
        </p:txBody>
      </p:sp>
    </p:spTree>
    <p:extLst>
      <p:ext uri="{BB962C8B-B14F-4D97-AF65-F5344CB8AC3E}">
        <p14:creationId xmlns:p14="http://schemas.microsoft.com/office/powerpoint/2010/main" val="824955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009" y="312116"/>
            <a:ext cx="10515600" cy="1325563"/>
          </a:xfrm>
        </p:spPr>
        <p:txBody>
          <a:bodyPr>
            <a:normAutofit/>
          </a:bodyPr>
          <a:lstStyle/>
          <a:p>
            <a:r>
              <a:rPr lang="en-US" sz="4800" b="1" dirty="0"/>
              <a:t>Comments</a:t>
            </a:r>
          </a:p>
        </p:txBody>
      </p:sp>
      <p:sp>
        <p:nvSpPr>
          <p:cNvPr id="3" name="Content Placeholder 2"/>
          <p:cNvSpPr>
            <a:spLocks noGrp="1"/>
          </p:cNvSpPr>
          <p:nvPr>
            <p:ph idx="1"/>
          </p:nvPr>
        </p:nvSpPr>
        <p:spPr/>
        <p:txBody>
          <a:bodyPr/>
          <a:lstStyle/>
          <a:p>
            <a:r>
              <a:rPr lang="en-US" dirty="0" smtClean="0"/>
              <a:t>A comment in the creation of an object can describe the purpose of that object.</a:t>
            </a:r>
          </a:p>
          <a:p>
            <a:r>
              <a:rPr lang="en-US" sz="2000" dirty="0"/>
              <a:t>Comments can be included in two ways </a:t>
            </a:r>
          </a:p>
          <a:p>
            <a:pPr lvl="1"/>
            <a:r>
              <a:rPr lang="en-US" sz="2000" dirty="0"/>
              <a:t>Begin the comment with a slash and an asterisk (/*), enter the text for comments and end with an asterisk and a slash (*/)</a:t>
            </a:r>
          </a:p>
          <a:p>
            <a:pPr lvl="1"/>
            <a:r>
              <a:rPr lang="en-US" sz="2000" dirty="0"/>
              <a:t>Begin the comment with two hyphens (--)</a:t>
            </a:r>
          </a:p>
        </p:txBody>
      </p:sp>
    </p:spTree>
    <p:extLst>
      <p:ext uri="{BB962C8B-B14F-4D97-AF65-F5344CB8AC3E}">
        <p14:creationId xmlns:p14="http://schemas.microsoft.com/office/powerpoint/2010/main" val="267421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Database Objects</a:t>
            </a:r>
          </a:p>
        </p:txBody>
      </p:sp>
      <p:sp>
        <p:nvSpPr>
          <p:cNvPr id="3" name="Content Placeholder 2"/>
          <p:cNvSpPr>
            <a:spLocks noGrp="1"/>
          </p:cNvSpPr>
          <p:nvPr>
            <p:ph idx="1"/>
          </p:nvPr>
        </p:nvSpPr>
        <p:spPr/>
        <p:txBody>
          <a:bodyPr>
            <a:normAutofit/>
          </a:bodyPr>
          <a:lstStyle/>
          <a:p>
            <a:pPr lvl="1"/>
            <a:r>
              <a:rPr lang="en-US" sz="2000" dirty="0"/>
              <a:t>Oracle database recognizes objects that are associated with a particular schema and objects that are not associated with a particular schema</a:t>
            </a:r>
          </a:p>
          <a:p>
            <a:pPr lvl="1"/>
            <a:endParaRPr lang="en-US" sz="2000" dirty="0"/>
          </a:p>
          <a:p>
            <a:pPr lvl="1"/>
            <a:r>
              <a:rPr lang="en-US" sz="2000" dirty="0"/>
              <a:t>Schema Objects – A collection of logical structures of data. Schema objects can be created and manipulated with SQL</a:t>
            </a:r>
          </a:p>
          <a:p>
            <a:pPr lvl="1"/>
            <a:endParaRPr lang="en-US" sz="2000" dirty="0"/>
          </a:p>
          <a:p>
            <a:pPr lvl="1"/>
            <a:r>
              <a:rPr lang="en-US" sz="2000" dirty="0"/>
              <a:t>Non Schema Objects – These objects are not contained in a schema but also can created and manipulated with SQL</a:t>
            </a:r>
          </a:p>
        </p:txBody>
      </p:sp>
    </p:spTree>
    <p:extLst>
      <p:ext uri="{BB962C8B-B14F-4D97-AF65-F5344CB8AC3E}">
        <p14:creationId xmlns:p14="http://schemas.microsoft.com/office/powerpoint/2010/main" val="24447686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smCheck">
          <a:fgClr>
            <a:schemeClr val="accent4">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51872"/>
            <a:ext cx="10515600" cy="1325563"/>
          </a:xfrm>
        </p:spPr>
        <p:txBody>
          <a:bodyPr>
            <a:normAutofit/>
          </a:bodyPr>
          <a:lstStyle/>
          <a:p>
            <a:r>
              <a:rPr lang="en-US" sz="4800" b="1" dirty="0"/>
              <a:t>Database Objects</a:t>
            </a:r>
          </a:p>
        </p:txBody>
      </p:sp>
      <p:sp>
        <p:nvSpPr>
          <p:cNvPr id="3" name="Content Placeholder 2"/>
          <p:cNvSpPr>
            <a:spLocks noGrp="1"/>
          </p:cNvSpPr>
          <p:nvPr>
            <p:ph idx="1"/>
          </p:nvPr>
        </p:nvSpPr>
        <p:spPr/>
        <p:txBody>
          <a:bodyPr>
            <a:normAutofit fontScale="25000" lnSpcReduction="20000"/>
          </a:bodyPr>
          <a:lstStyle/>
          <a:p>
            <a:pPr lvl="1">
              <a:lnSpc>
                <a:spcPct val="110000"/>
              </a:lnSpc>
            </a:pPr>
            <a:r>
              <a:rPr lang="en-US" sz="8000" dirty="0"/>
              <a:t>Schema Objects</a:t>
            </a:r>
          </a:p>
          <a:p>
            <a:pPr marL="914400" lvl="2" indent="0">
              <a:lnSpc>
                <a:spcPct val="110000"/>
              </a:lnSpc>
              <a:buNone/>
            </a:pPr>
            <a:r>
              <a:rPr lang="en-US" sz="5200" dirty="0" smtClean="0"/>
              <a:t>Clusters</a:t>
            </a:r>
            <a:r>
              <a:rPr lang="en-US" sz="5200" dirty="0"/>
              <a:t/>
            </a:r>
            <a:br>
              <a:rPr lang="en-US" sz="5200" dirty="0"/>
            </a:br>
            <a:r>
              <a:rPr lang="en-US" sz="5200" dirty="0"/>
              <a:t>Constraints</a:t>
            </a:r>
            <a:br>
              <a:rPr lang="en-US" sz="5200" dirty="0"/>
            </a:br>
            <a:r>
              <a:rPr lang="en-US" sz="5200" dirty="0"/>
              <a:t>Database links</a:t>
            </a:r>
            <a:br>
              <a:rPr lang="en-US" sz="5200" dirty="0"/>
            </a:br>
            <a:r>
              <a:rPr lang="en-US" sz="5200" dirty="0"/>
              <a:t>Database triggers</a:t>
            </a:r>
            <a:br>
              <a:rPr lang="en-US" sz="5200" dirty="0"/>
            </a:br>
            <a:r>
              <a:rPr lang="en-US" sz="5200" dirty="0"/>
              <a:t>Dimensions</a:t>
            </a:r>
            <a:br>
              <a:rPr lang="en-US" sz="5200" dirty="0"/>
            </a:br>
            <a:r>
              <a:rPr lang="en-US" sz="5200" dirty="0"/>
              <a:t>External procedure libraries</a:t>
            </a:r>
            <a:br>
              <a:rPr lang="en-US" sz="5200" dirty="0"/>
            </a:br>
            <a:r>
              <a:rPr lang="en-US" sz="5200" dirty="0"/>
              <a:t>Index-organized tables</a:t>
            </a:r>
            <a:br>
              <a:rPr lang="en-US" sz="5200" dirty="0"/>
            </a:br>
            <a:r>
              <a:rPr lang="en-US" sz="5200" dirty="0"/>
              <a:t>Indexes</a:t>
            </a:r>
            <a:br>
              <a:rPr lang="en-US" sz="5200" dirty="0"/>
            </a:br>
            <a:r>
              <a:rPr lang="en-US" sz="5200" dirty="0" err="1"/>
              <a:t>Indextypes</a:t>
            </a:r>
            <a:r>
              <a:rPr lang="en-US" sz="5200" dirty="0"/>
              <a:t/>
            </a:r>
            <a:br>
              <a:rPr lang="en-US" sz="5200" dirty="0"/>
            </a:br>
            <a:r>
              <a:rPr lang="en-US" sz="5200" dirty="0"/>
              <a:t>Java classes, Java resources, Java sources</a:t>
            </a:r>
            <a:br>
              <a:rPr lang="en-US" sz="5200" dirty="0"/>
            </a:br>
            <a:r>
              <a:rPr lang="en-US" sz="5200" dirty="0"/>
              <a:t>Materialized views</a:t>
            </a:r>
            <a:br>
              <a:rPr lang="en-US" sz="5200" dirty="0"/>
            </a:br>
            <a:r>
              <a:rPr lang="en-US" sz="5200" dirty="0"/>
              <a:t>Materialized view logs</a:t>
            </a:r>
            <a:br>
              <a:rPr lang="en-US" sz="5200" dirty="0"/>
            </a:br>
            <a:r>
              <a:rPr lang="en-US" sz="5200" dirty="0"/>
              <a:t>Object tables</a:t>
            </a:r>
            <a:br>
              <a:rPr lang="en-US" sz="5200" dirty="0"/>
            </a:br>
            <a:r>
              <a:rPr lang="en-US" sz="5200" dirty="0"/>
              <a:t>Object types</a:t>
            </a:r>
            <a:br>
              <a:rPr lang="en-US" sz="5200" dirty="0"/>
            </a:br>
            <a:r>
              <a:rPr lang="en-US" sz="5200" dirty="0"/>
              <a:t>Object views</a:t>
            </a:r>
            <a:br>
              <a:rPr lang="en-US" sz="5200" dirty="0"/>
            </a:br>
            <a:r>
              <a:rPr lang="en-US" sz="5200" dirty="0"/>
              <a:t>Operators</a:t>
            </a:r>
            <a:br>
              <a:rPr lang="en-US" sz="5200" dirty="0"/>
            </a:br>
            <a:r>
              <a:rPr lang="en-US" sz="5200" dirty="0"/>
              <a:t>Packages</a:t>
            </a:r>
            <a:br>
              <a:rPr lang="en-US" sz="5200" dirty="0"/>
            </a:br>
            <a:r>
              <a:rPr lang="en-US" sz="5200" dirty="0"/>
              <a:t>Sequences</a:t>
            </a:r>
            <a:br>
              <a:rPr lang="en-US" sz="5200" dirty="0"/>
            </a:br>
            <a:r>
              <a:rPr lang="en-US" sz="5200" dirty="0"/>
              <a:t>Stored functions, stored procedures</a:t>
            </a:r>
            <a:br>
              <a:rPr lang="en-US" sz="5200" dirty="0"/>
            </a:br>
            <a:r>
              <a:rPr lang="en-US" sz="5200" dirty="0"/>
              <a:t>Synonyms</a:t>
            </a:r>
            <a:br>
              <a:rPr lang="en-US" sz="5200" dirty="0"/>
            </a:br>
            <a:r>
              <a:rPr lang="en-US" sz="5200" dirty="0"/>
              <a:t>Tables</a:t>
            </a:r>
            <a:br>
              <a:rPr lang="en-US" sz="5200" dirty="0"/>
            </a:br>
            <a:r>
              <a:rPr lang="en-US" sz="5200" dirty="0"/>
              <a:t>Views</a:t>
            </a:r>
          </a:p>
          <a:p>
            <a:pPr lvl="1"/>
            <a:endParaRPr lang="en-US" dirty="0"/>
          </a:p>
        </p:txBody>
      </p:sp>
    </p:spTree>
    <p:extLst>
      <p:ext uri="{BB962C8B-B14F-4D97-AF65-F5344CB8AC3E}">
        <p14:creationId xmlns:p14="http://schemas.microsoft.com/office/powerpoint/2010/main" val="37842715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Database Objects</a:t>
            </a:r>
          </a:p>
        </p:txBody>
      </p:sp>
      <p:sp>
        <p:nvSpPr>
          <p:cNvPr id="3" name="Content Placeholder 2"/>
          <p:cNvSpPr>
            <a:spLocks noGrp="1"/>
          </p:cNvSpPr>
          <p:nvPr>
            <p:ph idx="1"/>
          </p:nvPr>
        </p:nvSpPr>
        <p:spPr/>
        <p:txBody>
          <a:bodyPr/>
          <a:lstStyle/>
          <a:p>
            <a:pPr>
              <a:lnSpc>
                <a:spcPct val="80000"/>
              </a:lnSpc>
              <a:spcBef>
                <a:spcPts val="500"/>
              </a:spcBef>
            </a:pPr>
            <a:r>
              <a:rPr lang="en-US" sz="2000" dirty="0"/>
              <a:t>Non schema objects</a:t>
            </a:r>
          </a:p>
          <a:p>
            <a:pPr marL="457200" lvl="1" indent="0">
              <a:lnSpc>
                <a:spcPct val="80000"/>
              </a:lnSpc>
              <a:buNone/>
            </a:pPr>
            <a:r>
              <a:rPr lang="en-US" sz="2000" dirty="0"/>
              <a:t>Contexts</a:t>
            </a:r>
          </a:p>
          <a:p>
            <a:pPr marL="457200" lvl="1" indent="0">
              <a:lnSpc>
                <a:spcPct val="80000"/>
              </a:lnSpc>
              <a:buNone/>
            </a:pPr>
            <a:r>
              <a:rPr lang="en-US" sz="2000" dirty="0"/>
              <a:t>Directories</a:t>
            </a:r>
          </a:p>
          <a:p>
            <a:pPr marL="457200" lvl="1" indent="0">
              <a:lnSpc>
                <a:spcPct val="80000"/>
              </a:lnSpc>
              <a:buNone/>
            </a:pPr>
            <a:r>
              <a:rPr lang="en-US" sz="2000" dirty="0"/>
              <a:t>Parameter Files</a:t>
            </a:r>
          </a:p>
          <a:p>
            <a:pPr marL="457200" lvl="1" indent="0">
              <a:lnSpc>
                <a:spcPct val="80000"/>
              </a:lnSpc>
              <a:buNone/>
            </a:pPr>
            <a:r>
              <a:rPr lang="en-US" sz="2000" dirty="0"/>
              <a:t>Profiles</a:t>
            </a:r>
          </a:p>
          <a:p>
            <a:pPr marL="457200" lvl="1" indent="0">
              <a:lnSpc>
                <a:spcPct val="80000"/>
              </a:lnSpc>
              <a:buNone/>
            </a:pPr>
            <a:r>
              <a:rPr lang="en-US" sz="2000" dirty="0"/>
              <a:t>Roles</a:t>
            </a:r>
          </a:p>
          <a:p>
            <a:pPr marL="457200" lvl="1" indent="0">
              <a:lnSpc>
                <a:spcPct val="80000"/>
              </a:lnSpc>
              <a:buNone/>
            </a:pPr>
            <a:r>
              <a:rPr lang="en-US" sz="2000" dirty="0"/>
              <a:t>Rollback Segments</a:t>
            </a:r>
          </a:p>
          <a:p>
            <a:pPr marL="457200" lvl="1" indent="0">
              <a:lnSpc>
                <a:spcPct val="80000"/>
              </a:lnSpc>
              <a:buNone/>
            </a:pPr>
            <a:r>
              <a:rPr lang="en-US" sz="2000" dirty="0"/>
              <a:t>Tablespaces</a:t>
            </a:r>
          </a:p>
          <a:p>
            <a:pPr marL="457200" lvl="1" indent="0">
              <a:lnSpc>
                <a:spcPct val="80000"/>
              </a:lnSpc>
              <a:buNone/>
            </a:pPr>
            <a:r>
              <a:rPr lang="en-US" sz="2000" dirty="0"/>
              <a:t>Users</a:t>
            </a:r>
          </a:p>
          <a:p>
            <a:pPr lvl="1"/>
            <a:endParaRPr lang="en-US" dirty="0"/>
          </a:p>
        </p:txBody>
      </p:sp>
    </p:spTree>
    <p:extLst>
      <p:ext uri="{BB962C8B-B14F-4D97-AF65-F5344CB8AC3E}">
        <p14:creationId xmlns:p14="http://schemas.microsoft.com/office/powerpoint/2010/main" val="1127400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Examples of Built-in Functions</a:t>
            </a:r>
            <a:endParaRPr lang="en-US" sz="4800" b="1" dirty="0"/>
          </a:p>
        </p:txBody>
      </p:sp>
      <p:sp>
        <p:nvSpPr>
          <p:cNvPr id="3" name="Content Placeholder 2"/>
          <p:cNvSpPr>
            <a:spLocks noGrp="1"/>
          </p:cNvSpPr>
          <p:nvPr>
            <p:ph idx="1"/>
          </p:nvPr>
        </p:nvSpPr>
        <p:spPr>
          <a:xfrm>
            <a:off x="838200" y="1378226"/>
            <a:ext cx="10515600" cy="4798737"/>
          </a:xfrm>
        </p:spPr>
        <p:txBody>
          <a:bodyPr>
            <a:noAutofit/>
          </a:bodyPr>
          <a:lstStyle/>
          <a:p>
            <a:pPr marL="457200" lvl="1" indent="0">
              <a:buNone/>
            </a:pPr>
            <a:r>
              <a:rPr lang="en-US" sz="1200" dirty="0" smtClean="0">
                <a:ea typeface="+mj-ea"/>
                <a:cs typeface="+mj-cs"/>
              </a:rPr>
              <a:t>TO_CHAR(VALUE, [,FORMAT_MASK])</a:t>
            </a:r>
          </a:p>
          <a:p>
            <a:pPr marL="457200" lvl="1" indent="0">
              <a:buNone/>
            </a:pPr>
            <a:r>
              <a:rPr lang="en-US" sz="1200" dirty="0">
                <a:ea typeface="+mj-ea"/>
                <a:cs typeface="+mj-cs"/>
              </a:rPr>
              <a:t>	</a:t>
            </a:r>
            <a:r>
              <a:rPr lang="en-US" sz="1200" dirty="0"/>
              <a:t>select </a:t>
            </a:r>
            <a:r>
              <a:rPr lang="en-US" sz="1200" dirty="0" err="1"/>
              <a:t>sysdate</a:t>
            </a:r>
            <a:r>
              <a:rPr lang="en-US" sz="1200" dirty="0"/>
              <a:t> FROM dual</a:t>
            </a:r>
          </a:p>
          <a:p>
            <a:pPr marL="457200" lvl="1" indent="0">
              <a:buNone/>
            </a:pPr>
            <a:r>
              <a:rPr lang="en-US" sz="1200" dirty="0">
                <a:ea typeface="+mj-ea"/>
                <a:cs typeface="+mj-cs"/>
              </a:rPr>
              <a:t>	</a:t>
            </a:r>
            <a:r>
              <a:rPr lang="en-US" sz="1200" dirty="0"/>
              <a:t>select </a:t>
            </a:r>
            <a:r>
              <a:rPr lang="en-US" sz="1200" dirty="0" err="1"/>
              <a:t>to_char</a:t>
            </a:r>
            <a:r>
              <a:rPr lang="en-US" sz="1200" dirty="0"/>
              <a:t>(</a:t>
            </a:r>
            <a:r>
              <a:rPr lang="en-US" sz="1200" dirty="0" err="1"/>
              <a:t>sysdate</a:t>
            </a:r>
            <a:r>
              <a:rPr lang="en-US" sz="1200" dirty="0"/>
              <a:t>, 'YYYY/MM/DD') from </a:t>
            </a:r>
            <a:r>
              <a:rPr lang="en-US" sz="1200" dirty="0" smtClean="0"/>
              <a:t>dual</a:t>
            </a:r>
          </a:p>
          <a:p>
            <a:pPr marL="457200" lvl="1" indent="0">
              <a:buNone/>
            </a:pPr>
            <a:r>
              <a:rPr lang="en-US" sz="1200" dirty="0">
                <a:ea typeface="+mj-ea"/>
                <a:cs typeface="+mj-cs"/>
              </a:rPr>
              <a:t>	</a:t>
            </a:r>
            <a:r>
              <a:rPr lang="en-US" sz="1200" dirty="0"/>
              <a:t>select </a:t>
            </a:r>
            <a:r>
              <a:rPr lang="en-US" sz="1200" dirty="0" err="1"/>
              <a:t>to_char</a:t>
            </a:r>
            <a:r>
              <a:rPr lang="en-US" sz="1200" dirty="0"/>
              <a:t> (</a:t>
            </a:r>
            <a:r>
              <a:rPr lang="en-US" sz="1200" dirty="0" err="1"/>
              <a:t>sysdate</a:t>
            </a:r>
            <a:r>
              <a:rPr lang="en-US" sz="1200" dirty="0"/>
              <a:t>, 'YEAR/MONTH/DAY') from </a:t>
            </a:r>
            <a:r>
              <a:rPr lang="en-US" sz="1200" dirty="0" smtClean="0"/>
              <a:t>dual</a:t>
            </a:r>
          </a:p>
          <a:p>
            <a:pPr marL="457200" lvl="1" indent="0">
              <a:buNone/>
            </a:pPr>
            <a:endParaRPr lang="en-US" sz="1200" dirty="0">
              <a:ea typeface="+mj-ea"/>
              <a:cs typeface="+mj-cs"/>
            </a:endParaRPr>
          </a:p>
          <a:p>
            <a:pPr marL="457200" lvl="1" indent="0">
              <a:buNone/>
            </a:pPr>
            <a:r>
              <a:rPr lang="en-US" sz="1200" dirty="0" smtClean="0">
                <a:ea typeface="+mj-ea"/>
                <a:cs typeface="+mj-cs"/>
              </a:rPr>
              <a:t>	</a:t>
            </a:r>
            <a:r>
              <a:rPr lang="en-US" sz="1200" dirty="0"/>
              <a:t>select (1234) from </a:t>
            </a:r>
            <a:r>
              <a:rPr lang="en-US" sz="1200" dirty="0" smtClean="0"/>
              <a:t>dual</a:t>
            </a:r>
          </a:p>
          <a:p>
            <a:pPr marL="457200" lvl="1" indent="0">
              <a:buNone/>
            </a:pPr>
            <a:r>
              <a:rPr lang="en-US" sz="1200" dirty="0"/>
              <a:t>	select </a:t>
            </a:r>
            <a:r>
              <a:rPr lang="en-US" sz="1200" dirty="0" err="1"/>
              <a:t>to_char</a:t>
            </a:r>
            <a:r>
              <a:rPr lang="en-US" sz="1200" dirty="0"/>
              <a:t>(1234, '$9,999.00') from </a:t>
            </a:r>
            <a:r>
              <a:rPr lang="en-US" sz="1200" dirty="0" smtClean="0"/>
              <a:t>dual</a:t>
            </a:r>
          </a:p>
          <a:p>
            <a:pPr marL="457200" lvl="1" indent="0">
              <a:buNone/>
            </a:pPr>
            <a:r>
              <a:rPr lang="en-US" sz="1200" dirty="0" smtClean="0"/>
              <a:t>	select </a:t>
            </a:r>
            <a:r>
              <a:rPr lang="en-US" sz="1200" dirty="0" err="1"/>
              <a:t>to_char</a:t>
            </a:r>
            <a:r>
              <a:rPr lang="en-US" sz="1200" dirty="0"/>
              <a:t>(1234, '9999.00') from dual</a:t>
            </a:r>
          </a:p>
          <a:p>
            <a:pPr marL="457200" lvl="1" indent="0">
              <a:buNone/>
            </a:pPr>
            <a:endParaRPr lang="en-US" sz="1200" dirty="0">
              <a:ea typeface="+mj-ea"/>
              <a:cs typeface="+mj-cs"/>
            </a:endParaRPr>
          </a:p>
          <a:p>
            <a:pPr marL="457200" lvl="1" indent="0">
              <a:buNone/>
            </a:pPr>
            <a:r>
              <a:rPr lang="en-US" sz="1200" dirty="0" smtClean="0">
                <a:ea typeface="+mj-ea"/>
                <a:cs typeface="+mj-cs"/>
              </a:rPr>
              <a:t>COUNT() – returns the number of rows that matches a specified criteria	</a:t>
            </a:r>
          </a:p>
          <a:p>
            <a:pPr marL="457200" lvl="1" indent="0">
              <a:buNone/>
            </a:pPr>
            <a:r>
              <a:rPr lang="en-US" sz="1200" dirty="0">
                <a:ea typeface="+mj-ea"/>
                <a:cs typeface="+mj-cs"/>
              </a:rPr>
              <a:t> </a:t>
            </a:r>
            <a:r>
              <a:rPr lang="en-US" sz="1200" dirty="0" smtClean="0">
                <a:ea typeface="+mj-ea"/>
                <a:cs typeface="+mj-cs"/>
              </a:rPr>
              <a:t>                 SELECT COUNT(</a:t>
            </a:r>
            <a:r>
              <a:rPr lang="en-US" sz="1200" dirty="0" err="1" smtClean="0">
                <a:ea typeface="+mj-ea"/>
                <a:cs typeface="+mj-cs"/>
              </a:rPr>
              <a:t>column_name</a:t>
            </a:r>
            <a:r>
              <a:rPr lang="en-US" sz="1200" dirty="0" smtClean="0">
                <a:ea typeface="+mj-ea"/>
                <a:cs typeface="+mj-cs"/>
              </a:rPr>
              <a:t>) from table_name</a:t>
            </a:r>
          </a:p>
          <a:p>
            <a:pPr marL="457200" lvl="1" indent="0">
              <a:buNone/>
            </a:pPr>
            <a:endParaRPr lang="en-US" sz="1200" dirty="0">
              <a:ea typeface="+mj-ea"/>
              <a:cs typeface="+mj-cs"/>
            </a:endParaRPr>
          </a:p>
          <a:p>
            <a:pPr marL="457200" lvl="1" indent="0">
              <a:buNone/>
            </a:pPr>
            <a:r>
              <a:rPr lang="en-US" sz="1200" dirty="0" smtClean="0">
                <a:ea typeface="+mj-ea"/>
                <a:cs typeface="+mj-cs"/>
              </a:rPr>
              <a:t>MAX() – returns the largest value of the selected column</a:t>
            </a:r>
          </a:p>
          <a:p>
            <a:pPr marL="457200" lvl="1" indent="0">
              <a:buNone/>
            </a:pPr>
            <a:r>
              <a:rPr lang="en-US" sz="1200" dirty="0">
                <a:ea typeface="+mj-ea"/>
                <a:cs typeface="+mj-cs"/>
              </a:rPr>
              <a:t>	 </a:t>
            </a:r>
            <a:r>
              <a:rPr lang="en-US" sz="1200" dirty="0" smtClean="0">
                <a:ea typeface="+mj-ea"/>
                <a:cs typeface="+mj-cs"/>
              </a:rPr>
              <a:t>       SELECT MAX(</a:t>
            </a:r>
            <a:r>
              <a:rPr lang="en-US" sz="1200" dirty="0" err="1" smtClean="0">
                <a:ea typeface="+mj-ea"/>
                <a:cs typeface="+mj-cs"/>
              </a:rPr>
              <a:t>column_name</a:t>
            </a:r>
            <a:r>
              <a:rPr lang="en-US" sz="1200" dirty="0" smtClean="0">
                <a:ea typeface="+mj-ea"/>
                <a:cs typeface="+mj-cs"/>
              </a:rPr>
              <a:t>) from table_name</a:t>
            </a:r>
          </a:p>
          <a:p>
            <a:pPr marL="457200" lvl="1" indent="0">
              <a:buNone/>
            </a:pPr>
            <a:endParaRPr lang="en-US" sz="1200" dirty="0">
              <a:ea typeface="+mj-ea"/>
              <a:cs typeface="+mj-cs"/>
            </a:endParaRPr>
          </a:p>
          <a:p>
            <a:pPr marL="457200" lvl="1" indent="0">
              <a:buNone/>
            </a:pPr>
            <a:r>
              <a:rPr lang="en-US" sz="1200" dirty="0" smtClean="0">
                <a:ea typeface="+mj-ea"/>
                <a:cs typeface="+mj-cs"/>
              </a:rPr>
              <a:t>ROUND() – will round a numeric field to the number of decimals specified</a:t>
            </a:r>
          </a:p>
          <a:p>
            <a:pPr marL="457200" lvl="1" indent="0">
              <a:buNone/>
            </a:pPr>
            <a:r>
              <a:rPr lang="en-US" sz="1200" dirty="0">
                <a:ea typeface="+mj-ea"/>
                <a:cs typeface="+mj-cs"/>
              </a:rPr>
              <a:t>	</a:t>
            </a:r>
            <a:r>
              <a:rPr lang="en-US" sz="1200" dirty="0" smtClean="0">
                <a:ea typeface="+mj-ea"/>
                <a:cs typeface="+mj-cs"/>
              </a:rPr>
              <a:t>	SELECT ROUND(</a:t>
            </a:r>
            <a:r>
              <a:rPr lang="en-US" sz="1200" dirty="0" err="1" smtClean="0">
                <a:ea typeface="+mj-ea"/>
                <a:cs typeface="+mj-cs"/>
              </a:rPr>
              <a:t>column_name</a:t>
            </a:r>
            <a:r>
              <a:rPr lang="en-US" sz="1200" dirty="0" smtClean="0">
                <a:ea typeface="+mj-ea"/>
                <a:cs typeface="+mj-cs"/>
              </a:rPr>
              <a:t>, decimals) from table_name</a:t>
            </a:r>
          </a:p>
          <a:p>
            <a:pPr marL="457200" lvl="1" indent="0">
              <a:buNone/>
            </a:pPr>
            <a:endParaRPr lang="en-US" sz="1200" dirty="0">
              <a:ea typeface="+mj-ea"/>
              <a:cs typeface="+mj-cs"/>
            </a:endParaRPr>
          </a:p>
          <a:p>
            <a:pPr marL="457200" lvl="1" indent="0">
              <a:buNone/>
            </a:pPr>
            <a:r>
              <a:rPr lang="en-US" sz="1200" dirty="0" smtClean="0">
                <a:ea typeface="+mj-ea"/>
                <a:cs typeface="+mj-cs"/>
              </a:rPr>
              <a:t>UPPER() – converts the specified string to uppercase</a:t>
            </a:r>
          </a:p>
          <a:p>
            <a:pPr marL="457200" lvl="1" indent="0">
              <a:buNone/>
            </a:pPr>
            <a:r>
              <a:rPr lang="en-US" sz="1200" dirty="0" smtClean="0">
                <a:ea typeface="+mj-ea"/>
                <a:cs typeface="+mj-cs"/>
              </a:rPr>
              <a:t>LOWER() – converts the specified string to lowercase</a:t>
            </a:r>
          </a:p>
          <a:p>
            <a:pPr marL="457200" lvl="1" indent="0">
              <a:buNone/>
            </a:pPr>
            <a:r>
              <a:rPr lang="en-US" sz="1200" dirty="0" smtClean="0">
                <a:ea typeface="+mj-ea"/>
                <a:cs typeface="+mj-cs"/>
              </a:rPr>
              <a:t>INITCAP() – returns the first letter of each word in uppercase</a:t>
            </a:r>
          </a:p>
          <a:p>
            <a:pPr marL="457200" lvl="1" indent="0">
              <a:buNone/>
            </a:pPr>
            <a:r>
              <a:rPr lang="en-US" sz="1200" dirty="0" smtClean="0">
                <a:ea typeface="+mj-ea"/>
                <a:cs typeface="+mj-cs"/>
              </a:rPr>
              <a:t>TRUNC(SYSDATE) – returns the current date with no timestamp</a:t>
            </a:r>
          </a:p>
          <a:p>
            <a:pPr marL="457200" lvl="1" indent="0">
              <a:buNone/>
            </a:pPr>
            <a:endParaRPr lang="en-US" sz="1200" dirty="0" smtClean="0">
              <a:latin typeface="+mj-lt"/>
              <a:ea typeface="+mj-ea"/>
              <a:cs typeface="+mj-cs"/>
            </a:endParaRPr>
          </a:p>
          <a:p>
            <a:pPr lvl="1"/>
            <a:endParaRPr lang="en-US" sz="1200" dirty="0">
              <a:latin typeface="+mj-lt"/>
              <a:ea typeface="+mj-ea"/>
              <a:cs typeface="+mj-cs"/>
            </a:endParaRPr>
          </a:p>
        </p:txBody>
      </p:sp>
    </p:spTree>
    <p:extLst>
      <p:ext uri="{BB962C8B-B14F-4D97-AF65-F5344CB8AC3E}">
        <p14:creationId xmlns:p14="http://schemas.microsoft.com/office/powerpoint/2010/main" val="30162677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a:bodyPr>
          <a:lstStyle/>
          <a:p>
            <a:r>
              <a:rPr lang="en-US" dirty="0">
                <a:hlinkClick r:id="rId2"/>
              </a:rPr>
              <a:t>http://www.w3schools.com</a:t>
            </a:r>
            <a:r>
              <a:rPr lang="en-US" dirty="0" smtClean="0">
                <a:hlinkClick r:id="rId2"/>
              </a:rPr>
              <a:t>/</a:t>
            </a:r>
            <a:endParaRPr lang="en-US" dirty="0" smtClean="0"/>
          </a:p>
          <a:p>
            <a:endParaRPr lang="en-US" dirty="0"/>
          </a:p>
          <a:p>
            <a:r>
              <a:rPr lang="en-US" dirty="0">
                <a:hlinkClick r:id="rId3"/>
              </a:rPr>
              <a:t>http://stevenfeuersteinonplsql.blogspot.com</a:t>
            </a:r>
            <a:r>
              <a:rPr lang="en-US" dirty="0" smtClean="0">
                <a:hlinkClick r:id="rId3"/>
              </a:rPr>
              <a:t>/</a:t>
            </a:r>
            <a:endParaRPr lang="en-US" dirty="0" smtClean="0"/>
          </a:p>
          <a:p>
            <a:endParaRPr lang="en-US" dirty="0"/>
          </a:p>
          <a:p>
            <a:r>
              <a:rPr lang="en-US" dirty="0">
                <a:hlinkClick r:id="rId4"/>
              </a:rPr>
              <a:t>https://</a:t>
            </a:r>
            <a:r>
              <a:rPr lang="en-US" dirty="0" smtClean="0">
                <a:hlinkClick r:id="rId4"/>
              </a:rPr>
              <a:t>docs.oracle.com/cd/E10405_01/appdev.120/e10379/ss_oracle_compared.htm</a:t>
            </a:r>
            <a:endParaRPr lang="en-US" dirty="0" smtClean="0"/>
          </a:p>
          <a:p>
            <a:pPr marL="0" indent="0">
              <a:buNone/>
            </a:pPr>
            <a:endParaRPr lang="en-US" dirty="0"/>
          </a:p>
          <a:p>
            <a:r>
              <a:rPr lang="en-US" dirty="0" smtClean="0"/>
              <a:t>Oracle SQL Developer – Integrated development environment for working with SQL in Oracle Databases (provided for free by Oracle)</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202684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728</TotalTime>
  <Words>1261</Words>
  <Application>Microsoft Office PowerPoint</Application>
  <PresentationFormat>Widescreen</PresentationFormat>
  <Paragraphs>174</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Oracle SQL</vt:lpstr>
      <vt:lpstr>Types of Database Languages</vt:lpstr>
      <vt:lpstr>Types of SQL Statements</vt:lpstr>
      <vt:lpstr>Oracle</vt:lpstr>
      <vt:lpstr>Uses of Oracle PL/SQL</vt:lpstr>
      <vt:lpstr>High level differences between Microsoft SQL Server and Oracle</vt:lpstr>
      <vt:lpstr>Oracle Pluggable Databases</vt:lpstr>
      <vt:lpstr>Oracle Pluggable Databases</vt:lpstr>
      <vt:lpstr>Oracle Pluggable Databases</vt:lpstr>
      <vt:lpstr>High level differences between T-SQL and PL/SQL</vt:lpstr>
      <vt:lpstr>Oracle SQL – Basic Concepts</vt:lpstr>
      <vt:lpstr>NULL Values</vt:lpstr>
      <vt:lpstr>NULL Values</vt:lpstr>
      <vt:lpstr>Literals</vt:lpstr>
      <vt:lpstr>Format Model</vt:lpstr>
      <vt:lpstr>Comments</vt:lpstr>
      <vt:lpstr>Database Objects</vt:lpstr>
      <vt:lpstr>Database Objects</vt:lpstr>
      <vt:lpstr>Database Objects</vt:lpstr>
      <vt:lpstr>Examples of Built-in Functions</vt:lpstr>
      <vt:lpstr>Resources</vt:lpstr>
    </vt:vector>
  </TitlesOfParts>
  <Company>World Wide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Oracle SQL</dc:title>
  <dc:creator>Dodhyani, Ashwina</dc:creator>
  <cp:lastModifiedBy>Dodhyani, Ashwina</cp:lastModifiedBy>
  <cp:revision>159</cp:revision>
  <dcterms:created xsi:type="dcterms:W3CDTF">2016-09-15T00:41:18Z</dcterms:created>
  <dcterms:modified xsi:type="dcterms:W3CDTF">2016-10-19T23:47:46Z</dcterms:modified>
</cp:coreProperties>
</file>